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handoutMasterIdLst>
    <p:handoutMasterId r:id="rId76"/>
  </p:handoutMasterIdLst>
  <p:sldIdLst>
    <p:sldId id="256" r:id="rId2"/>
    <p:sldId id="369" r:id="rId3"/>
    <p:sldId id="289" r:id="rId4"/>
    <p:sldId id="371" r:id="rId5"/>
    <p:sldId id="372" r:id="rId6"/>
    <p:sldId id="309" r:id="rId7"/>
    <p:sldId id="373" r:id="rId8"/>
    <p:sldId id="374" r:id="rId9"/>
    <p:sldId id="314" r:id="rId10"/>
    <p:sldId id="375" r:id="rId11"/>
    <p:sldId id="376" r:id="rId12"/>
    <p:sldId id="377" r:id="rId13"/>
    <p:sldId id="378" r:id="rId14"/>
    <p:sldId id="379" r:id="rId15"/>
    <p:sldId id="380" r:id="rId16"/>
    <p:sldId id="307" r:id="rId17"/>
    <p:sldId id="321" r:id="rId18"/>
    <p:sldId id="310" r:id="rId19"/>
    <p:sldId id="322" r:id="rId20"/>
    <p:sldId id="323" r:id="rId21"/>
    <p:sldId id="324" r:id="rId22"/>
    <p:sldId id="325" r:id="rId23"/>
    <p:sldId id="326" r:id="rId24"/>
    <p:sldId id="319" r:id="rId25"/>
    <p:sldId id="327" r:id="rId26"/>
    <p:sldId id="330" r:id="rId27"/>
    <p:sldId id="331" r:id="rId28"/>
    <p:sldId id="320" r:id="rId29"/>
    <p:sldId id="332" r:id="rId30"/>
    <p:sldId id="333" r:id="rId31"/>
    <p:sldId id="343" r:id="rId32"/>
    <p:sldId id="344" r:id="rId33"/>
    <p:sldId id="329" r:id="rId34"/>
    <p:sldId id="345" r:id="rId35"/>
    <p:sldId id="346" r:id="rId36"/>
    <p:sldId id="334" r:id="rId37"/>
    <p:sldId id="335" r:id="rId38"/>
    <p:sldId id="336" r:id="rId39"/>
    <p:sldId id="337" r:id="rId40"/>
    <p:sldId id="338" r:id="rId41"/>
    <p:sldId id="340" r:id="rId42"/>
    <p:sldId id="341" r:id="rId43"/>
    <p:sldId id="339" r:id="rId44"/>
    <p:sldId id="342"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18" r:id="rId62"/>
    <p:sldId id="363" r:id="rId63"/>
    <p:sldId id="313" r:id="rId64"/>
    <p:sldId id="291" r:id="rId65"/>
    <p:sldId id="306" r:id="rId66"/>
    <p:sldId id="364" r:id="rId67"/>
    <p:sldId id="315" r:id="rId68"/>
    <p:sldId id="316" r:id="rId69"/>
    <p:sldId id="365" r:id="rId70"/>
    <p:sldId id="366" r:id="rId71"/>
    <p:sldId id="367" r:id="rId72"/>
    <p:sldId id="368" r:id="rId73"/>
    <p:sldId id="305"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3E3E"/>
    <a:srgbClr val="9C0308"/>
    <a:srgbClr val="9720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14" autoAdjust="0"/>
  </p:normalViewPr>
  <p:slideViewPr>
    <p:cSldViewPr snapToGrid="0">
      <p:cViewPr varScale="1">
        <p:scale>
          <a:sx n="68" d="100"/>
          <a:sy n="68" d="100"/>
        </p:scale>
        <p:origin x="714" y="72"/>
      </p:cViewPr>
      <p:guideLst>
        <p:guide orient="horz" pos="2160"/>
        <p:guide pos="3840"/>
      </p:guideLst>
    </p:cSldViewPr>
  </p:slideViewPr>
  <p:notesTextViewPr>
    <p:cViewPr>
      <p:scale>
        <a:sx n="1" d="1"/>
        <a:sy n="1" d="1"/>
      </p:scale>
      <p:origin x="0" y="0"/>
    </p:cViewPr>
  </p:notesTextViewPr>
  <p:notesViewPr>
    <p:cSldViewPr snapToGrid="0">
      <p:cViewPr varScale="1">
        <p:scale>
          <a:sx n="69" d="100"/>
          <a:sy n="69" d="100"/>
        </p:scale>
        <p:origin x="278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1B0962-161D-488D-8227-0E6A7EE2E9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69DFF7FF-F8FD-45E7-8846-B3D6E71DBA7E}" type="asst">
      <dgm:prSet phldrT="[文本]" custT="1"/>
      <dgm:spPr>
        <a:solidFill>
          <a:srgbClr val="9C0308"/>
        </a:solidFill>
      </dgm:spPr>
      <dgm:t>
        <a:bodyPr/>
        <a:lstStyle/>
        <a:p>
          <a:r>
            <a:rPr lang="en-US" altLang="zh-CN" sz="2000" dirty="0"/>
            <a:t>Applications</a:t>
          </a:r>
          <a:endParaRPr lang="zh-CN" altLang="en-US" sz="2000" dirty="0"/>
        </a:p>
      </dgm:t>
    </dgm:pt>
    <dgm:pt modelId="{EC41F9C2-F726-46CB-9E26-F0199074C16F}" type="parTrans" cxnId="{3C963B8C-68D6-459A-8A95-45B1E8036C53}">
      <dgm:prSet/>
      <dgm:spPr/>
      <dgm:t>
        <a:bodyPr/>
        <a:lstStyle/>
        <a:p>
          <a:endParaRPr lang="zh-CN" altLang="en-US"/>
        </a:p>
      </dgm:t>
    </dgm:pt>
    <dgm:pt modelId="{9D4D6628-A192-4A40-B3B4-04B6A2A3DDB7}" type="sibTrans" cxnId="{3C963B8C-68D6-459A-8A95-45B1E8036C53}">
      <dgm:prSet/>
      <dgm:spPr/>
      <dgm:t>
        <a:bodyPr/>
        <a:lstStyle/>
        <a:p>
          <a:endParaRPr lang="zh-CN" altLang="en-US"/>
        </a:p>
      </dgm:t>
    </dgm:pt>
    <dgm:pt modelId="{52DFC2DF-8ACB-4D88-A983-6E18BD404EBA}">
      <dgm:prSet phldrT="[文本]" custT="1"/>
      <dgm:spPr>
        <a:solidFill>
          <a:srgbClr val="9C0308"/>
        </a:solidFill>
      </dgm:spPr>
      <dgm:t>
        <a:bodyPr/>
        <a:lstStyle/>
        <a:p>
          <a:r>
            <a:rPr lang="en-US" altLang="zh-CN" sz="2000" dirty="0"/>
            <a:t>Trading and Investment</a:t>
          </a:r>
          <a:endParaRPr lang="zh-CN" altLang="en-US" sz="2000" dirty="0"/>
        </a:p>
      </dgm:t>
    </dgm:pt>
    <dgm:pt modelId="{82DE3043-5928-495D-B81D-10B0E442E7C1}" type="parTrans" cxnId="{4C445529-E7A1-44EB-81CB-11D121F2B430}">
      <dgm:prSet/>
      <dgm:spPr>
        <a:ln>
          <a:solidFill>
            <a:srgbClr val="B23E3E"/>
          </a:solidFill>
        </a:ln>
      </dgm:spPr>
      <dgm:t>
        <a:bodyPr/>
        <a:lstStyle/>
        <a:p>
          <a:endParaRPr lang="zh-CN" altLang="en-US"/>
        </a:p>
      </dgm:t>
    </dgm:pt>
    <dgm:pt modelId="{847289DE-36DB-4840-B961-7956FF8E5969}" type="sibTrans" cxnId="{4C445529-E7A1-44EB-81CB-11D121F2B430}">
      <dgm:prSet/>
      <dgm:spPr/>
      <dgm:t>
        <a:bodyPr/>
        <a:lstStyle/>
        <a:p>
          <a:endParaRPr lang="zh-CN" altLang="en-US"/>
        </a:p>
      </dgm:t>
    </dgm:pt>
    <dgm:pt modelId="{C6804025-9325-4750-AC99-B832B3C1DA01}">
      <dgm:prSet phldrT="[文本]" custT="1"/>
      <dgm:spPr>
        <a:solidFill>
          <a:srgbClr val="9C0308"/>
        </a:solidFill>
      </dgm:spPr>
      <dgm:t>
        <a:bodyPr/>
        <a:lstStyle/>
        <a:p>
          <a:r>
            <a:rPr lang="en-US" altLang="zh-CN" sz="2000" dirty="0"/>
            <a:t>Sentiment Analysis</a:t>
          </a:r>
          <a:endParaRPr lang="zh-CN" altLang="en-US" sz="2000" dirty="0"/>
        </a:p>
      </dgm:t>
    </dgm:pt>
    <dgm:pt modelId="{6631C7B0-18BA-4C03-BBD7-6462A0EBE9DE}" type="parTrans" cxnId="{D848971F-97D5-4EF3-8EAE-C322FFBB2190}">
      <dgm:prSet/>
      <dgm:spPr/>
      <dgm:t>
        <a:bodyPr/>
        <a:lstStyle/>
        <a:p>
          <a:endParaRPr lang="zh-CN" altLang="en-US"/>
        </a:p>
      </dgm:t>
    </dgm:pt>
    <dgm:pt modelId="{7C16BD50-B005-4ADE-9D8B-1215098C1272}" type="sibTrans" cxnId="{D848971F-97D5-4EF3-8EAE-C322FFBB2190}">
      <dgm:prSet/>
      <dgm:spPr/>
      <dgm:t>
        <a:bodyPr/>
        <a:lstStyle/>
        <a:p>
          <a:endParaRPr lang="zh-CN" altLang="en-US"/>
        </a:p>
      </dgm:t>
    </dgm:pt>
    <dgm:pt modelId="{F57AF02D-3736-43C2-A61C-ABA890C6265A}">
      <dgm:prSet phldrT="[文本]" custT="1"/>
      <dgm:spPr>
        <a:solidFill>
          <a:srgbClr val="9C0308"/>
        </a:solidFill>
      </dgm:spPr>
      <dgm:t>
        <a:bodyPr/>
        <a:lstStyle/>
        <a:p>
          <a:r>
            <a:rPr lang="en-US" altLang="zh-CN" sz="2000" dirty="0"/>
            <a:t>Market Making</a:t>
          </a:r>
          <a:endParaRPr lang="zh-CN" altLang="en-US" sz="2000" dirty="0"/>
        </a:p>
      </dgm:t>
    </dgm:pt>
    <dgm:pt modelId="{F5BD3E9C-0F7A-47EB-975B-40376343E686}" type="parTrans" cxnId="{8E9C7E64-848D-4595-B738-6CBBD50734CD}">
      <dgm:prSet/>
      <dgm:spPr>
        <a:solidFill>
          <a:srgbClr val="972022"/>
        </a:solidFill>
        <a:ln>
          <a:solidFill>
            <a:srgbClr val="B23E3E"/>
          </a:solidFill>
        </a:ln>
      </dgm:spPr>
      <dgm:t>
        <a:bodyPr/>
        <a:lstStyle/>
        <a:p>
          <a:endParaRPr lang="zh-CN" altLang="en-US"/>
        </a:p>
      </dgm:t>
    </dgm:pt>
    <dgm:pt modelId="{33BA0F34-46F1-4677-9CDE-979199A72955}" type="sibTrans" cxnId="{8E9C7E64-848D-4595-B738-6CBBD50734CD}">
      <dgm:prSet/>
      <dgm:spPr/>
      <dgm:t>
        <a:bodyPr/>
        <a:lstStyle/>
        <a:p>
          <a:endParaRPr lang="zh-CN" altLang="en-US"/>
        </a:p>
      </dgm:t>
    </dgm:pt>
    <dgm:pt modelId="{97FB9EEE-9941-45B2-A8EE-67C32706F39A}">
      <dgm:prSet phldrT="[文本]" custT="1"/>
      <dgm:spPr>
        <a:solidFill>
          <a:srgbClr val="9C0308"/>
        </a:solidFill>
      </dgm:spPr>
      <dgm:t>
        <a:bodyPr/>
        <a:lstStyle/>
        <a:p>
          <a:r>
            <a:rPr lang="en-US" altLang="zh-CN" sz="2000" dirty="0"/>
            <a:t>Risk System</a:t>
          </a:r>
          <a:endParaRPr lang="zh-CN" altLang="en-US" sz="2000" dirty="0"/>
        </a:p>
      </dgm:t>
    </dgm:pt>
    <dgm:pt modelId="{78325FA8-A5B4-42ED-9C18-906BC9EFFDB4}" type="parTrans" cxnId="{4153523D-E483-4DFD-BF07-4498A580D59E}">
      <dgm:prSet/>
      <dgm:spPr>
        <a:ln>
          <a:solidFill>
            <a:srgbClr val="B23E3E"/>
          </a:solidFill>
        </a:ln>
      </dgm:spPr>
      <dgm:t>
        <a:bodyPr/>
        <a:lstStyle/>
        <a:p>
          <a:endParaRPr lang="zh-CN" altLang="en-US"/>
        </a:p>
      </dgm:t>
    </dgm:pt>
    <dgm:pt modelId="{60B5611F-73D8-43E1-A186-AB1F9DFEE297}" type="sibTrans" cxnId="{4153523D-E483-4DFD-BF07-4498A580D59E}">
      <dgm:prSet/>
      <dgm:spPr/>
      <dgm:t>
        <a:bodyPr/>
        <a:lstStyle/>
        <a:p>
          <a:endParaRPr lang="zh-CN" altLang="en-US"/>
        </a:p>
      </dgm:t>
    </dgm:pt>
    <dgm:pt modelId="{748D6547-3176-48FD-ACC6-4A600BF88689}" type="pres">
      <dgm:prSet presAssocID="{DF1B0962-161D-488D-8227-0E6A7EE2E90F}" presName="hierChild1" presStyleCnt="0">
        <dgm:presLayoutVars>
          <dgm:orgChart val="1"/>
          <dgm:chPref val="1"/>
          <dgm:dir/>
          <dgm:animOne val="branch"/>
          <dgm:animLvl val="lvl"/>
          <dgm:resizeHandles/>
        </dgm:presLayoutVars>
      </dgm:prSet>
      <dgm:spPr/>
    </dgm:pt>
    <dgm:pt modelId="{61EC1FF1-A6A5-4A1D-BC95-2765703687A5}" type="pres">
      <dgm:prSet presAssocID="{69DFF7FF-F8FD-45E7-8846-B3D6E71DBA7E}" presName="hierRoot1" presStyleCnt="0">
        <dgm:presLayoutVars>
          <dgm:hierBranch val="init"/>
        </dgm:presLayoutVars>
      </dgm:prSet>
      <dgm:spPr/>
    </dgm:pt>
    <dgm:pt modelId="{C27F88DC-F79C-4517-A92A-D359D3AAC07A}" type="pres">
      <dgm:prSet presAssocID="{69DFF7FF-F8FD-45E7-8846-B3D6E71DBA7E}" presName="rootComposite1" presStyleCnt="0"/>
      <dgm:spPr/>
    </dgm:pt>
    <dgm:pt modelId="{EDFC1FA9-3FC2-4793-A27D-121E8A67713C}" type="pres">
      <dgm:prSet presAssocID="{69DFF7FF-F8FD-45E7-8846-B3D6E71DBA7E}" presName="rootText1" presStyleLbl="node0" presStyleIdx="0" presStyleCnt="1">
        <dgm:presLayoutVars>
          <dgm:chPref val="3"/>
        </dgm:presLayoutVars>
      </dgm:prSet>
      <dgm:spPr/>
    </dgm:pt>
    <dgm:pt modelId="{0F40BC09-D39C-4AD4-927D-BA86F7DA4132}" type="pres">
      <dgm:prSet presAssocID="{69DFF7FF-F8FD-45E7-8846-B3D6E71DBA7E}" presName="rootConnector1" presStyleLbl="asst0" presStyleIdx="0" presStyleCnt="0"/>
      <dgm:spPr/>
    </dgm:pt>
    <dgm:pt modelId="{1165B937-078E-4C74-A25A-1E47FECC8AEB}" type="pres">
      <dgm:prSet presAssocID="{69DFF7FF-F8FD-45E7-8846-B3D6E71DBA7E}" presName="hierChild2" presStyleCnt="0"/>
      <dgm:spPr/>
    </dgm:pt>
    <dgm:pt modelId="{8F6E6FF6-BF89-4B9C-B450-B3EF0A94D26E}" type="pres">
      <dgm:prSet presAssocID="{82DE3043-5928-495D-B81D-10B0E442E7C1}" presName="Name37" presStyleLbl="parChTrans1D2" presStyleIdx="0" presStyleCnt="4"/>
      <dgm:spPr/>
    </dgm:pt>
    <dgm:pt modelId="{990AFD7C-5D1A-4800-8BC8-A577BAB7E458}" type="pres">
      <dgm:prSet presAssocID="{52DFC2DF-8ACB-4D88-A983-6E18BD404EBA}" presName="hierRoot2" presStyleCnt="0">
        <dgm:presLayoutVars>
          <dgm:hierBranch val="init"/>
        </dgm:presLayoutVars>
      </dgm:prSet>
      <dgm:spPr/>
    </dgm:pt>
    <dgm:pt modelId="{F9C586F8-61AB-4C77-B3E1-44B6E68719D4}" type="pres">
      <dgm:prSet presAssocID="{52DFC2DF-8ACB-4D88-A983-6E18BD404EBA}" presName="rootComposite" presStyleCnt="0"/>
      <dgm:spPr/>
    </dgm:pt>
    <dgm:pt modelId="{50D90859-0E9D-4226-9C10-45595DFAFB7F}" type="pres">
      <dgm:prSet presAssocID="{52DFC2DF-8ACB-4D88-A983-6E18BD404EBA}" presName="rootText" presStyleLbl="node2" presStyleIdx="0" presStyleCnt="4">
        <dgm:presLayoutVars>
          <dgm:chPref val="3"/>
        </dgm:presLayoutVars>
      </dgm:prSet>
      <dgm:spPr/>
    </dgm:pt>
    <dgm:pt modelId="{AF70D7CD-9EA8-4F1E-9151-C22E868BD9AE}" type="pres">
      <dgm:prSet presAssocID="{52DFC2DF-8ACB-4D88-A983-6E18BD404EBA}" presName="rootConnector" presStyleLbl="node2" presStyleIdx="0" presStyleCnt="4"/>
      <dgm:spPr/>
    </dgm:pt>
    <dgm:pt modelId="{8C1CAEFF-A321-42BD-96E3-16B7669D7E80}" type="pres">
      <dgm:prSet presAssocID="{52DFC2DF-8ACB-4D88-A983-6E18BD404EBA}" presName="hierChild4" presStyleCnt="0"/>
      <dgm:spPr/>
    </dgm:pt>
    <dgm:pt modelId="{E8F7DAA7-8D80-452C-BB74-8C7054AF93ED}" type="pres">
      <dgm:prSet presAssocID="{52DFC2DF-8ACB-4D88-A983-6E18BD404EBA}" presName="hierChild5" presStyleCnt="0"/>
      <dgm:spPr/>
    </dgm:pt>
    <dgm:pt modelId="{0CC566DA-B0C5-4783-AB39-8B652370ED19}" type="pres">
      <dgm:prSet presAssocID="{6631C7B0-18BA-4C03-BBD7-6462A0EBE9DE}" presName="Name37" presStyleLbl="parChTrans1D2" presStyleIdx="1" presStyleCnt="4"/>
      <dgm:spPr/>
    </dgm:pt>
    <dgm:pt modelId="{557175CC-D880-4813-89F5-D8648E192906}" type="pres">
      <dgm:prSet presAssocID="{C6804025-9325-4750-AC99-B832B3C1DA01}" presName="hierRoot2" presStyleCnt="0">
        <dgm:presLayoutVars>
          <dgm:hierBranch val="init"/>
        </dgm:presLayoutVars>
      </dgm:prSet>
      <dgm:spPr/>
    </dgm:pt>
    <dgm:pt modelId="{329A9E64-9A4D-4382-8928-EAD858EB2242}" type="pres">
      <dgm:prSet presAssocID="{C6804025-9325-4750-AC99-B832B3C1DA01}" presName="rootComposite" presStyleCnt="0"/>
      <dgm:spPr/>
    </dgm:pt>
    <dgm:pt modelId="{C36E1AE4-A01A-4B95-913D-0BB1CB62FCDE}" type="pres">
      <dgm:prSet presAssocID="{C6804025-9325-4750-AC99-B832B3C1DA01}" presName="rootText" presStyleLbl="node2" presStyleIdx="1" presStyleCnt="4">
        <dgm:presLayoutVars>
          <dgm:chPref val="3"/>
        </dgm:presLayoutVars>
      </dgm:prSet>
      <dgm:spPr/>
    </dgm:pt>
    <dgm:pt modelId="{8143D785-9875-459A-9522-3E8CAD7AEBF9}" type="pres">
      <dgm:prSet presAssocID="{C6804025-9325-4750-AC99-B832B3C1DA01}" presName="rootConnector" presStyleLbl="node2" presStyleIdx="1" presStyleCnt="4"/>
      <dgm:spPr/>
    </dgm:pt>
    <dgm:pt modelId="{40F71576-76AE-4791-A054-4EF493E6A32B}" type="pres">
      <dgm:prSet presAssocID="{C6804025-9325-4750-AC99-B832B3C1DA01}" presName="hierChild4" presStyleCnt="0"/>
      <dgm:spPr/>
    </dgm:pt>
    <dgm:pt modelId="{DF7EF460-97FF-404C-A91A-EEE79707010E}" type="pres">
      <dgm:prSet presAssocID="{C6804025-9325-4750-AC99-B832B3C1DA01}" presName="hierChild5" presStyleCnt="0"/>
      <dgm:spPr/>
    </dgm:pt>
    <dgm:pt modelId="{D54988E4-7C1C-4D7C-A2F8-C67D625A8291}" type="pres">
      <dgm:prSet presAssocID="{F5BD3E9C-0F7A-47EB-975B-40376343E686}" presName="Name37" presStyleLbl="parChTrans1D2" presStyleIdx="2" presStyleCnt="4"/>
      <dgm:spPr/>
    </dgm:pt>
    <dgm:pt modelId="{5AF56A8F-40EB-414A-907D-6D9D0C1338F5}" type="pres">
      <dgm:prSet presAssocID="{F57AF02D-3736-43C2-A61C-ABA890C6265A}" presName="hierRoot2" presStyleCnt="0">
        <dgm:presLayoutVars>
          <dgm:hierBranch val="init"/>
        </dgm:presLayoutVars>
      </dgm:prSet>
      <dgm:spPr/>
    </dgm:pt>
    <dgm:pt modelId="{7BD1E5EE-FB0E-4CA6-9C04-BE77CAFD3459}" type="pres">
      <dgm:prSet presAssocID="{F57AF02D-3736-43C2-A61C-ABA890C6265A}" presName="rootComposite" presStyleCnt="0"/>
      <dgm:spPr/>
    </dgm:pt>
    <dgm:pt modelId="{E406C0A9-6033-4972-826A-6BEDBEDCBDE4}" type="pres">
      <dgm:prSet presAssocID="{F57AF02D-3736-43C2-A61C-ABA890C6265A}" presName="rootText" presStyleLbl="node2" presStyleIdx="2" presStyleCnt="4">
        <dgm:presLayoutVars>
          <dgm:chPref val="3"/>
        </dgm:presLayoutVars>
      </dgm:prSet>
      <dgm:spPr/>
    </dgm:pt>
    <dgm:pt modelId="{2C3F2400-B638-41F2-BBC0-78711F42A0BE}" type="pres">
      <dgm:prSet presAssocID="{F57AF02D-3736-43C2-A61C-ABA890C6265A}" presName="rootConnector" presStyleLbl="node2" presStyleIdx="2" presStyleCnt="4"/>
      <dgm:spPr/>
    </dgm:pt>
    <dgm:pt modelId="{9854E2A1-1C1D-4AB1-B2F4-AC9DB22B2E53}" type="pres">
      <dgm:prSet presAssocID="{F57AF02D-3736-43C2-A61C-ABA890C6265A}" presName="hierChild4" presStyleCnt="0"/>
      <dgm:spPr/>
    </dgm:pt>
    <dgm:pt modelId="{7040F4C5-D52A-4B20-B8B7-1B088EE7CBA2}" type="pres">
      <dgm:prSet presAssocID="{F57AF02D-3736-43C2-A61C-ABA890C6265A}" presName="hierChild5" presStyleCnt="0"/>
      <dgm:spPr/>
    </dgm:pt>
    <dgm:pt modelId="{4FA02D26-C317-49D1-9556-95BC6877881E}" type="pres">
      <dgm:prSet presAssocID="{78325FA8-A5B4-42ED-9C18-906BC9EFFDB4}" presName="Name37" presStyleLbl="parChTrans1D2" presStyleIdx="3" presStyleCnt="4"/>
      <dgm:spPr/>
    </dgm:pt>
    <dgm:pt modelId="{BEC61B1C-2F0A-41EB-8F7B-2E0329A31BA4}" type="pres">
      <dgm:prSet presAssocID="{97FB9EEE-9941-45B2-A8EE-67C32706F39A}" presName="hierRoot2" presStyleCnt="0">
        <dgm:presLayoutVars>
          <dgm:hierBranch val="init"/>
        </dgm:presLayoutVars>
      </dgm:prSet>
      <dgm:spPr/>
    </dgm:pt>
    <dgm:pt modelId="{6200E7EC-C4A6-4BC1-AD98-294CA96BC21D}" type="pres">
      <dgm:prSet presAssocID="{97FB9EEE-9941-45B2-A8EE-67C32706F39A}" presName="rootComposite" presStyleCnt="0"/>
      <dgm:spPr/>
    </dgm:pt>
    <dgm:pt modelId="{0272115A-EF72-4E8F-B2BE-12605466AF36}" type="pres">
      <dgm:prSet presAssocID="{97FB9EEE-9941-45B2-A8EE-67C32706F39A}" presName="rootText" presStyleLbl="node2" presStyleIdx="3" presStyleCnt="4">
        <dgm:presLayoutVars>
          <dgm:chPref val="3"/>
        </dgm:presLayoutVars>
      </dgm:prSet>
      <dgm:spPr/>
    </dgm:pt>
    <dgm:pt modelId="{C045EB0B-B24D-4EE9-8929-AE34804458BB}" type="pres">
      <dgm:prSet presAssocID="{97FB9EEE-9941-45B2-A8EE-67C32706F39A}" presName="rootConnector" presStyleLbl="node2" presStyleIdx="3" presStyleCnt="4"/>
      <dgm:spPr/>
    </dgm:pt>
    <dgm:pt modelId="{5D34DF8F-D86B-49C4-BAC1-2245EA7FE555}" type="pres">
      <dgm:prSet presAssocID="{97FB9EEE-9941-45B2-A8EE-67C32706F39A}" presName="hierChild4" presStyleCnt="0"/>
      <dgm:spPr/>
    </dgm:pt>
    <dgm:pt modelId="{0922F6F4-07F7-47B1-8112-9C0AC444607B}" type="pres">
      <dgm:prSet presAssocID="{97FB9EEE-9941-45B2-A8EE-67C32706F39A}" presName="hierChild5" presStyleCnt="0"/>
      <dgm:spPr/>
    </dgm:pt>
    <dgm:pt modelId="{D2A325A1-6E76-4F3E-8F1A-9E264D2591BE}" type="pres">
      <dgm:prSet presAssocID="{69DFF7FF-F8FD-45E7-8846-B3D6E71DBA7E}" presName="hierChild3" presStyleCnt="0"/>
      <dgm:spPr/>
    </dgm:pt>
  </dgm:ptLst>
  <dgm:cxnLst>
    <dgm:cxn modelId="{3696A205-950E-401E-9654-70C9D3789B51}" type="presOf" srcId="{F5BD3E9C-0F7A-47EB-975B-40376343E686}" destId="{D54988E4-7C1C-4D7C-A2F8-C67D625A8291}" srcOrd="0" destOrd="0" presId="urn:microsoft.com/office/officeart/2005/8/layout/orgChart1"/>
    <dgm:cxn modelId="{623CC805-4761-47AD-BC77-AAC1FCD88010}" type="presOf" srcId="{69DFF7FF-F8FD-45E7-8846-B3D6E71DBA7E}" destId="{EDFC1FA9-3FC2-4793-A27D-121E8A67713C}" srcOrd="0" destOrd="0" presId="urn:microsoft.com/office/officeart/2005/8/layout/orgChart1"/>
    <dgm:cxn modelId="{0F3AF00B-2E67-405E-B07D-F55C408BC4C4}" type="presOf" srcId="{82DE3043-5928-495D-B81D-10B0E442E7C1}" destId="{8F6E6FF6-BF89-4B9C-B450-B3EF0A94D26E}" srcOrd="0" destOrd="0" presId="urn:microsoft.com/office/officeart/2005/8/layout/orgChart1"/>
    <dgm:cxn modelId="{99526810-B02B-4197-8C35-D1A5FDC4FEBB}" type="presOf" srcId="{69DFF7FF-F8FD-45E7-8846-B3D6E71DBA7E}" destId="{0F40BC09-D39C-4AD4-927D-BA86F7DA4132}" srcOrd="1" destOrd="0" presId="urn:microsoft.com/office/officeart/2005/8/layout/orgChart1"/>
    <dgm:cxn modelId="{4FBB2E17-D611-46E9-B302-0440CADF134A}" type="presOf" srcId="{97FB9EEE-9941-45B2-A8EE-67C32706F39A}" destId="{0272115A-EF72-4E8F-B2BE-12605466AF36}" srcOrd="0" destOrd="0" presId="urn:microsoft.com/office/officeart/2005/8/layout/orgChart1"/>
    <dgm:cxn modelId="{D848971F-97D5-4EF3-8EAE-C322FFBB2190}" srcId="{69DFF7FF-F8FD-45E7-8846-B3D6E71DBA7E}" destId="{C6804025-9325-4750-AC99-B832B3C1DA01}" srcOrd="1" destOrd="0" parTransId="{6631C7B0-18BA-4C03-BBD7-6462A0EBE9DE}" sibTransId="{7C16BD50-B005-4ADE-9D8B-1215098C1272}"/>
    <dgm:cxn modelId="{4C445529-E7A1-44EB-81CB-11D121F2B430}" srcId="{69DFF7FF-F8FD-45E7-8846-B3D6E71DBA7E}" destId="{52DFC2DF-8ACB-4D88-A983-6E18BD404EBA}" srcOrd="0" destOrd="0" parTransId="{82DE3043-5928-495D-B81D-10B0E442E7C1}" sibTransId="{847289DE-36DB-4840-B961-7956FF8E5969}"/>
    <dgm:cxn modelId="{4153523D-E483-4DFD-BF07-4498A580D59E}" srcId="{69DFF7FF-F8FD-45E7-8846-B3D6E71DBA7E}" destId="{97FB9EEE-9941-45B2-A8EE-67C32706F39A}" srcOrd="3" destOrd="0" parTransId="{78325FA8-A5B4-42ED-9C18-906BC9EFFDB4}" sibTransId="{60B5611F-73D8-43E1-A186-AB1F9DFEE297}"/>
    <dgm:cxn modelId="{8E9C7E64-848D-4595-B738-6CBBD50734CD}" srcId="{69DFF7FF-F8FD-45E7-8846-B3D6E71DBA7E}" destId="{F57AF02D-3736-43C2-A61C-ABA890C6265A}" srcOrd="2" destOrd="0" parTransId="{F5BD3E9C-0F7A-47EB-975B-40376343E686}" sibTransId="{33BA0F34-46F1-4677-9CDE-979199A72955}"/>
    <dgm:cxn modelId="{0980D97E-F175-4AE2-A5B9-95FECE9F3278}" type="presOf" srcId="{78325FA8-A5B4-42ED-9C18-906BC9EFFDB4}" destId="{4FA02D26-C317-49D1-9556-95BC6877881E}" srcOrd="0" destOrd="0" presId="urn:microsoft.com/office/officeart/2005/8/layout/orgChart1"/>
    <dgm:cxn modelId="{4B1D3C88-FC93-4EFE-9D3F-6DB5ADDC1C54}" type="presOf" srcId="{52DFC2DF-8ACB-4D88-A983-6E18BD404EBA}" destId="{AF70D7CD-9EA8-4F1E-9151-C22E868BD9AE}" srcOrd="1" destOrd="0" presId="urn:microsoft.com/office/officeart/2005/8/layout/orgChart1"/>
    <dgm:cxn modelId="{3C963B8C-68D6-459A-8A95-45B1E8036C53}" srcId="{DF1B0962-161D-488D-8227-0E6A7EE2E90F}" destId="{69DFF7FF-F8FD-45E7-8846-B3D6E71DBA7E}" srcOrd="0" destOrd="0" parTransId="{EC41F9C2-F726-46CB-9E26-F0199074C16F}" sibTransId="{9D4D6628-A192-4A40-B3B4-04B6A2A3DDB7}"/>
    <dgm:cxn modelId="{B858508E-346B-44EF-83FD-0AF42BC04652}" type="presOf" srcId="{52DFC2DF-8ACB-4D88-A983-6E18BD404EBA}" destId="{50D90859-0E9D-4226-9C10-45595DFAFB7F}" srcOrd="0" destOrd="0" presId="urn:microsoft.com/office/officeart/2005/8/layout/orgChart1"/>
    <dgm:cxn modelId="{21C30B9A-7052-46FC-9D50-67E1956B5A31}" type="presOf" srcId="{C6804025-9325-4750-AC99-B832B3C1DA01}" destId="{8143D785-9875-459A-9522-3E8CAD7AEBF9}" srcOrd="1" destOrd="0" presId="urn:microsoft.com/office/officeart/2005/8/layout/orgChart1"/>
    <dgm:cxn modelId="{98BE82A1-FE3B-49EB-BC1F-17B2FC91C51A}" type="presOf" srcId="{97FB9EEE-9941-45B2-A8EE-67C32706F39A}" destId="{C045EB0B-B24D-4EE9-8929-AE34804458BB}" srcOrd="1" destOrd="0" presId="urn:microsoft.com/office/officeart/2005/8/layout/orgChart1"/>
    <dgm:cxn modelId="{8486C2B1-587F-4EF0-B88E-76831C1CF261}" type="presOf" srcId="{C6804025-9325-4750-AC99-B832B3C1DA01}" destId="{C36E1AE4-A01A-4B95-913D-0BB1CB62FCDE}" srcOrd="0" destOrd="0" presId="urn:microsoft.com/office/officeart/2005/8/layout/orgChart1"/>
    <dgm:cxn modelId="{A1D6AAB5-E14A-4B9A-BC41-66F42DBA610B}" type="presOf" srcId="{DF1B0962-161D-488D-8227-0E6A7EE2E90F}" destId="{748D6547-3176-48FD-ACC6-4A600BF88689}" srcOrd="0" destOrd="0" presId="urn:microsoft.com/office/officeart/2005/8/layout/orgChart1"/>
    <dgm:cxn modelId="{02B583C6-BC91-4E1A-9C4B-D6191FCF6A72}" type="presOf" srcId="{F57AF02D-3736-43C2-A61C-ABA890C6265A}" destId="{E406C0A9-6033-4972-826A-6BEDBEDCBDE4}" srcOrd="0" destOrd="0" presId="urn:microsoft.com/office/officeart/2005/8/layout/orgChart1"/>
    <dgm:cxn modelId="{1F1E01C9-F689-4E8C-8275-6AA0C126C25D}" type="presOf" srcId="{F57AF02D-3736-43C2-A61C-ABA890C6265A}" destId="{2C3F2400-B638-41F2-BBC0-78711F42A0BE}" srcOrd="1" destOrd="0" presId="urn:microsoft.com/office/officeart/2005/8/layout/orgChart1"/>
    <dgm:cxn modelId="{7B516ED2-4295-410D-92B5-B155E13FD823}" type="presOf" srcId="{6631C7B0-18BA-4C03-BBD7-6462A0EBE9DE}" destId="{0CC566DA-B0C5-4783-AB39-8B652370ED19}" srcOrd="0" destOrd="0" presId="urn:microsoft.com/office/officeart/2005/8/layout/orgChart1"/>
    <dgm:cxn modelId="{F1C92A06-F17A-4ABF-92CB-0F42249C2A1A}" type="presParOf" srcId="{748D6547-3176-48FD-ACC6-4A600BF88689}" destId="{61EC1FF1-A6A5-4A1D-BC95-2765703687A5}" srcOrd="0" destOrd="0" presId="urn:microsoft.com/office/officeart/2005/8/layout/orgChart1"/>
    <dgm:cxn modelId="{502CEDDC-653D-4EB7-A25C-57FDE18EDEEF}" type="presParOf" srcId="{61EC1FF1-A6A5-4A1D-BC95-2765703687A5}" destId="{C27F88DC-F79C-4517-A92A-D359D3AAC07A}" srcOrd="0" destOrd="0" presId="urn:microsoft.com/office/officeart/2005/8/layout/orgChart1"/>
    <dgm:cxn modelId="{DF5AFA80-B952-4035-B970-1DF7F50CF715}" type="presParOf" srcId="{C27F88DC-F79C-4517-A92A-D359D3AAC07A}" destId="{EDFC1FA9-3FC2-4793-A27D-121E8A67713C}" srcOrd="0" destOrd="0" presId="urn:microsoft.com/office/officeart/2005/8/layout/orgChart1"/>
    <dgm:cxn modelId="{036AE0C8-7CA9-455C-B46D-18EADD55BBD4}" type="presParOf" srcId="{C27F88DC-F79C-4517-A92A-D359D3AAC07A}" destId="{0F40BC09-D39C-4AD4-927D-BA86F7DA4132}" srcOrd="1" destOrd="0" presId="urn:microsoft.com/office/officeart/2005/8/layout/orgChart1"/>
    <dgm:cxn modelId="{E5383C61-FDFF-462B-B431-3238E80EBB7D}" type="presParOf" srcId="{61EC1FF1-A6A5-4A1D-BC95-2765703687A5}" destId="{1165B937-078E-4C74-A25A-1E47FECC8AEB}" srcOrd="1" destOrd="0" presId="urn:microsoft.com/office/officeart/2005/8/layout/orgChart1"/>
    <dgm:cxn modelId="{DA37ABFD-2F26-48F9-B54F-2A4BDF8D8CEA}" type="presParOf" srcId="{1165B937-078E-4C74-A25A-1E47FECC8AEB}" destId="{8F6E6FF6-BF89-4B9C-B450-B3EF0A94D26E}" srcOrd="0" destOrd="0" presId="urn:microsoft.com/office/officeart/2005/8/layout/orgChart1"/>
    <dgm:cxn modelId="{F91A6844-8BBF-443A-8295-4514343257C0}" type="presParOf" srcId="{1165B937-078E-4C74-A25A-1E47FECC8AEB}" destId="{990AFD7C-5D1A-4800-8BC8-A577BAB7E458}" srcOrd="1" destOrd="0" presId="urn:microsoft.com/office/officeart/2005/8/layout/orgChart1"/>
    <dgm:cxn modelId="{6CF030EB-DE95-40E8-A8AA-21B382E14C4A}" type="presParOf" srcId="{990AFD7C-5D1A-4800-8BC8-A577BAB7E458}" destId="{F9C586F8-61AB-4C77-B3E1-44B6E68719D4}" srcOrd="0" destOrd="0" presId="urn:microsoft.com/office/officeart/2005/8/layout/orgChart1"/>
    <dgm:cxn modelId="{26E14149-0149-4AB1-936B-B1373165FBF0}" type="presParOf" srcId="{F9C586F8-61AB-4C77-B3E1-44B6E68719D4}" destId="{50D90859-0E9D-4226-9C10-45595DFAFB7F}" srcOrd="0" destOrd="0" presId="urn:microsoft.com/office/officeart/2005/8/layout/orgChart1"/>
    <dgm:cxn modelId="{697441AC-B49D-4B0E-A7EB-A53F026E260B}" type="presParOf" srcId="{F9C586F8-61AB-4C77-B3E1-44B6E68719D4}" destId="{AF70D7CD-9EA8-4F1E-9151-C22E868BD9AE}" srcOrd="1" destOrd="0" presId="urn:microsoft.com/office/officeart/2005/8/layout/orgChart1"/>
    <dgm:cxn modelId="{D4BCA668-8FD3-4E72-8022-ECA765F7C6AC}" type="presParOf" srcId="{990AFD7C-5D1A-4800-8BC8-A577BAB7E458}" destId="{8C1CAEFF-A321-42BD-96E3-16B7669D7E80}" srcOrd="1" destOrd="0" presId="urn:microsoft.com/office/officeart/2005/8/layout/orgChart1"/>
    <dgm:cxn modelId="{46B25719-93F7-465E-B388-BAF3E1E26AE8}" type="presParOf" srcId="{990AFD7C-5D1A-4800-8BC8-A577BAB7E458}" destId="{E8F7DAA7-8D80-452C-BB74-8C7054AF93ED}" srcOrd="2" destOrd="0" presId="urn:microsoft.com/office/officeart/2005/8/layout/orgChart1"/>
    <dgm:cxn modelId="{CC0C1421-7198-4CBE-A9A9-B28BD44F97EA}" type="presParOf" srcId="{1165B937-078E-4C74-A25A-1E47FECC8AEB}" destId="{0CC566DA-B0C5-4783-AB39-8B652370ED19}" srcOrd="2" destOrd="0" presId="urn:microsoft.com/office/officeart/2005/8/layout/orgChart1"/>
    <dgm:cxn modelId="{38CAB554-E1E8-44CA-92FA-87D0D4E29FA5}" type="presParOf" srcId="{1165B937-078E-4C74-A25A-1E47FECC8AEB}" destId="{557175CC-D880-4813-89F5-D8648E192906}" srcOrd="3" destOrd="0" presId="urn:microsoft.com/office/officeart/2005/8/layout/orgChart1"/>
    <dgm:cxn modelId="{5394E6A9-4BCA-465D-B539-8A402E0AD0AA}" type="presParOf" srcId="{557175CC-D880-4813-89F5-D8648E192906}" destId="{329A9E64-9A4D-4382-8928-EAD858EB2242}" srcOrd="0" destOrd="0" presId="urn:microsoft.com/office/officeart/2005/8/layout/orgChart1"/>
    <dgm:cxn modelId="{A7CD9766-A745-404C-BC6F-41F19D091376}" type="presParOf" srcId="{329A9E64-9A4D-4382-8928-EAD858EB2242}" destId="{C36E1AE4-A01A-4B95-913D-0BB1CB62FCDE}" srcOrd="0" destOrd="0" presId="urn:microsoft.com/office/officeart/2005/8/layout/orgChart1"/>
    <dgm:cxn modelId="{3688BD18-8D9C-41F4-9747-EE213C813F0E}" type="presParOf" srcId="{329A9E64-9A4D-4382-8928-EAD858EB2242}" destId="{8143D785-9875-459A-9522-3E8CAD7AEBF9}" srcOrd="1" destOrd="0" presId="urn:microsoft.com/office/officeart/2005/8/layout/orgChart1"/>
    <dgm:cxn modelId="{E5BB9ABF-DBD8-49F3-95B2-31FBC05C4F75}" type="presParOf" srcId="{557175CC-D880-4813-89F5-D8648E192906}" destId="{40F71576-76AE-4791-A054-4EF493E6A32B}" srcOrd="1" destOrd="0" presId="urn:microsoft.com/office/officeart/2005/8/layout/orgChart1"/>
    <dgm:cxn modelId="{FD554F15-AAF3-4CAD-B554-761DAA56535B}" type="presParOf" srcId="{557175CC-D880-4813-89F5-D8648E192906}" destId="{DF7EF460-97FF-404C-A91A-EEE79707010E}" srcOrd="2" destOrd="0" presId="urn:microsoft.com/office/officeart/2005/8/layout/orgChart1"/>
    <dgm:cxn modelId="{05183CE5-F47F-4B2A-A3B1-5A5DCDAE8B37}" type="presParOf" srcId="{1165B937-078E-4C74-A25A-1E47FECC8AEB}" destId="{D54988E4-7C1C-4D7C-A2F8-C67D625A8291}" srcOrd="4" destOrd="0" presId="urn:microsoft.com/office/officeart/2005/8/layout/orgChart1"/>
    <dgm:cxn modelId="{48B5A9F3-6ADD-4FCE-9C3B-3E2218F5DBF0}" type="presParOf" srcId="{1165B937-078E-4C74-A25A-1E47FECC8AEB}" destId="{5AF56A8F-40EB-414A-907D-6D9D0C1338F5}" srcOrd="5" destOrd="0" presId="urn:microsoft.com/office/officeart/2005/8/layout/orgChart1"/>
    <dgm:cxn modelId="{49488D2F-2153-46B4-A6D8-C811E9E3E414}" type="presParOf" srcId="{5AF56A8F-40EB-414A-907D-6D9D0C1338F5}" destId="{7BD1E5EE-FB0E-4CA6-9C04-BE77CAFD3459}" srcOrd="0" destOrd="0" presId="urn:microsoft.com/office/officeart/2005/8/layout/orgChart1"/>
    <dgm:cxn modelId="{07DA6119-953A-4D4A-924E-6DA2D98469C9}" type="presParOf" srcId="{7BD1E5EE-FB0E-4CA6-9C04-BE77CAFD3459}" destId="{E406C0A9-6033-4972-826A-6BEDBEDCBDE4}" srcOrd="0" destOrd="0" presId="urn:microsoft.com/office/officeart/2005/8/layout/orgChart1"/>
    <dgm:cxn modelId="{A2120A1E-2D1D-4EC3-BD43-B1BB819C42CD}" type="presParOf" srcId="{7BD1E5EE-FB0E-4CA6-9C04-BE77CAFD3459}" destId="{2C3F2400-B638-41F2-BBC0-78711F42A0BE}" srcOrd="1" destOrd="0" presId="urn:microsoft.com/office/officeart/2005/8/layout/orgChart1"/>
    <dgm:cxn modelId="{BAEF9FBB-FA87-46B5-8B9E-749D3F50ADAF}" type="presParOf" srcId="{5AF56A8F-40EB-414A-907D-6D9D0C1338F5}" destId="{9854E2A1-1C1D-4AB1-B2F4-AC9DB22B2E53}" srcOrd="1" destOrd="0" presId="urn:microsoft.com/office/officeart/2005/8/layout/orgChart1"/>
    <dgm:cxn modelId="{CCA7840A-D361-487B-8C53-B912D9B4675F}" type="presParOf" srcId="{5AF56A8F-40EB-414A-907D-6D9D0C1338F5}" destId="{7040F4C5-D52A-4B20-B8B7-1B088EE7CBA2}" srcOrd="2" destOrd="0" presId="urn:microsoft.com/office/officeart/2005/8/layout/orgChart1"/>
    <dgm:cxn modelId="{B15A611A-51A2-47F2-A554-D4EE20FDD62F}" type="presParOf" srcId="{1165B937-078E-4C74-A25A-1E47FECC8AEB}" destId="{4FA02D26-C317-49D1-9556-95BC6877881E}" srcOrd="6" destOrd="0" presId="urn:microsoft.com/office/officeart/2005/8/layout/orgChart1"/>
    <dgm:cxn modelId="{65191FF4-3B8F-4EA2-8771-56AFDD26C26F}" type="presParOf" srcId="{1165B937-078E-4C74-A25A-1E47FECC8AEB}" destId="{BEC61B1C-2F0A-41EB-8F7B-2E0329A31BA4}" srcOrd="7" destOrd="0" presId="urn:microsoft.com/office/officeart/2005/8/layout/orgChart1"/>
    <dgm:cxn modelId="{66A57476-32A3-4E40-9A46-19675AD2FFE1}" type="presParOf" srcId="{BEC61B1C-2F0A-41EB-8F7B-2E0329A31BA4}" destId="{6200E7EC-C4A6-4BC1-AD98-294CA96BC21D}" srcOrd="0" destOrd="0" presId="urn:microsoft.com/office/officeart/2005/8/layout/orgChart1"/>
    <dgm:cxn modelId="{D8278774-B828-4CD6-B3D3-E51F503FDBFD}" type="presParOf" srcId="{6200E7EC-C4A6-4BC1-AD98-294CA96BC21D}" destId="{0272115A-EF72-4E8F-B2BE-12605466AF36}" srcOrd="0" destOrd="0" presId="urn:microsoft.com/office/officeart/2005/8/layout/orgChart1"/>
    <dgm:cxn modelId="{CAD8F568-7404-4BE5-8357-84403D1AB5E6}" type="presParOf" srcId="{6200E7EC-C4A6-4BC1-AD98-294CA96BC21D}" destId="{C045EB0B-B24D-4EE9-8929-AE34804458BB}" srcOrd="1" destOrd="0" presId="urn:microsoft.com/office/officeart/2005/8/layout/orgChart1"/>
    <dgm:cxn modelId="{10C2D917-19E0-4285-A961-0184A4C0A531}" type="presParOf" srcId="{BEC61B1C-2F0A-41EB-8F7B-2E0329A31BA4}" destId="{5D34DF8F-D86B-49C4-BAC1-2245EA7FE555}" srcOrd="1" destOrd="0" presId="urn:microsoft.com/office/officeart/2005/8/layout/orgChart1"/>
    <dgm:cxn modelId="{44BDD020-5426-4C9A-8DC6-99F89CECAE66}" type="presParOf" srcId="{BEC61B1C-2F0A-41EB-8F7B-2E0329A31BA4}" destId="{0922F6F4-07F7-47B1-8112-9C0AC444607B}" srcOrd="2" destOrd="0" presId="urn:microsoft.com/office/officeart/2005/8/layout/orgChart1"/>
    <dgm:cxn modelId="{653250D8-E910-4A04-9F1E-9D465D821BBE}" type="presParOf" srcId="{61EC1FF1-A6A5-4A1D-BC95-2765703687A5}" destId="{D2A325A1-6E76-4F3E-8F1A-9E264D2591BE}"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02D26-C317-49D1-9556-95BC6877881E}">
      <dsp:nvSpPr>
        <dsp:cNvPr id="0" name=""/>
        <dsp:cNvSpPr/>
      </dsp:nvSpPr>
      <dsp:spPr>
        <a:xfrm>
          <a:off x="3520281" y="1897640"/>
          <a:ext cx="2757106" cy="319004"/>
        </a:xfrm>
        <a:custGeom>
          <a:avLst/>
          <a:gdLst/>
          <a:ahLst/>
          <a:cxnLst/>
          <a:rect l="0" t="0" r="0" b="0"/>
          <a:pathLst>
            <a:path>
              <a:moveTo>
                <a:pt x="0" y="0"/>
              </a:moveTo>
              <a:lnTo>
                <a:pt x="0" y="159502"/>
              </a:lnTo>
              <a:lnTo>
                <a:pt x="2757106" y="159502"/>
              </a:lnTo>
              <a:lnTo>
                <a:pt x="2757106" y="319004"/>
              </a:lnTo>
            </a:path>
          </a:pathLst>
        </a:custGeom>
        <a:noFill/>
        <a:ln w="12700" cap="flat" cmpd="sng" algn="ctr">
          <a:solidFill>
            <a:srgbClr val="B23E3E"/>
          </a:solidFill>
          <a:prstDash val="solid"/>
          <a:miter lim="800000"/>
        </a:ln>
        <a:effectLst/>
      </dsp:spPr>
      <dsp:style>
        <a:lnRef idx="2">
          <a:scrgbClr r="0" g="0" b="0"/>
        </a:lnRef>
        <a:fillRef idx="0">
          <a:scrgbClr r="0" g="0" b="0"/>
        </a:fillRef>
        <a:effectRef idx="0">
          <a:scrgbClr r="0" g="0" b="0"/>
        </a:effectRef>
        <a:fontRef idx="minor"/>
      </dsp:style>
    </dsp:sp>
    <dsp:sp modelId="{D54988E4-7C1C-4D7C-A2F8-C67D625A8291}">
      <dsp:nvSpPr>
        <dsp:cNvPr id="0" name=""/>
        <dsp:cNvSpPr/>
      </dsp:nvSpPr>
      <dsp:spPr>
        <a:xfrm>
          <a:off x="3520281" y="1897640"/>
          <a:ext cx="919035" cy="319004"/>
        </a:xfrm>
        <a:custGeom>
          <a:avLst/>
          <a:gdLst/>
          <a:ahLst/>
          <a:cxnLst/>
          <a:rect l="0" t="0" r="0" b="0"/>
          <a:pathLst>
            <a:path>
              <a:moveTo>
                <a:pt x="0" y="0"/>
              </a:moveTo>
              <a:lnTo>
                <a:pt x="0" y="159502"/>
              </a:lnTo>
              <a:lnTo>
                <a:pt x="919035" y="159502"/>
              </a:lnTo>
              <a:lnTo>
                <a:pt x="919035" y="319004"/>
              </a:lnTo>
            </a:path>
          </a:pathLst>
        </a:custGeom>
        <a:noFill/>
        <a:ln w="12700" cap="flat" cmpd="sng" algn="ctr">
          <a:solidFill>
            <a:srgbClr val="B23E3E"/>
          </a:solidFill>
          <a:prstDash val="solid"/>
          <a:miter lim="800000"/>
        </a:ln>
        <a:effectLst/>
      </dsp:spPr>
      <dsp:style>
        <a:lnRef idx="2">
          <a:scrgbClr r="0" g="0" b="0"/>
        </a:lnRef>
        <a:fillRef idx="0">
          <a:scrgbClr r="0" g="0" b="0"/>
        </a:fillRef>
        <a:effectRef idx="0">
          <a:scrgbClr r="0" g="0" b="0"/>
        </a:effectRef>
        <a:fontRef idx="minor"/>
      </dsp:style>
    </dsp:sp>
    <dsp:sp modelId="{0CC566DA-B0C5-4783-AB39-8B652370ED19}">
      <dsp:nvSpPr>
        <dsp:cNvPr id="0" name=""/>
        <dsp:cNvSpPr/>
      </dsp:nvSpPr>
      <dsp:spPr>
        <a:xfrm>
          <a:off x="2601246" y="1897640"/>
          <a:ext cx="919035" cy="319004"/>
        </a:xfrm>
        <a:custGeom>
          <a:avLst/>
          <a:gdLst/>
          <a:ahLst/>
          <a:cxnLst/>
          <a:rect l="0" t="0" r="0" b="0"/>
          <a:pathLst>
            <a:path>
              <a:moveTo>
                <a:pt x="919035" y="0"/>
              </a:moveTo>
              <a:lnTo>
                <a:pt x="919035" y="159502"/>
              </a:lnTo>
              <a:lnTo>
                <a:pt x="0" y="159502"/>
              </a:lnTo>
              <a:lnTo>
                <a:pt x="0" y="319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6E6FF6-BF89-4B9C-B450-B3EF0A94D26E}">
      <dsp:nvSpPr>
        <dsp:cNvPr id="0" name=""/>
        <dsp:cNvSpPr/>
      </dsp:nvSpPr>
      <dsp:spPr>
        <a:xfrm>
          <a:off x="763175" y="1897640"/>
          <a:ext cx="2757106" cy="319004"/>
        </a:xfrm>
        <a:custGeom>
          <a:avLst/>
          <a:gdLst/>
          <a:ahLst/>
          <a:cxnLst/>
          <a:rect l="0" t="0" r="0" b="0"/>
          <a:pathLst>
            <a:path>
              <a:moveTo>
                <a:pt x="2757106" y="0"/>
              </a:moveTo>
              <a:lnTo>
                <a:pt x="2757106" y="159502"/>
              </a:lnTo>
              <a:lnTo>
                <a:pt x="0" y="159502"/>
              </a:lnTo>
              <a:lnTo>
                <a:pt x="0" y="319004"/>
              </a:lnTo>
            </a:path>
          </a:pathLst>
        </a:custGeom>
        <a:noFill/>
        <a:ln w="12700" cap="flat" cmpd="sng" algn="ctr">
          <a:solidFill>
            <a:srgbClr val="B23E3E"/>
          </a:solidFill>
          <a:prstDash val="solid"/>
          <a:miter lim="800000"/>
        </a:ln>
        <a:effectLst/>
      </dsp:spPr>
      <dsp:style>
        <a:lnRef idx="2">
          <a:scrgbClr r="0" g="0" b="0"/>
        </a:lnRef>
        <a:fillRef idx="0">
          <a:scrgbClr r="0" g="0" b="0"/>
        </a:fillRef>
        <a:effectRef idx="0">
          <a:scrgbClr r="0" g="0" b="0"/>
        </a:effectRef>
        <a:fontRef idx="minor"/>
      </dsp:style>
    </dsp:sp>
    <dsp:sp modelId="{EDFC1FA9-3FC2-4793-A27D-121E8A67713C}">
      <dsp:nvSpPr>
        <dsp:cNvPr id="0" name=""/>
        <dsp:cNvSpPr/>
      </dsp:nvSpPr>
      <dsp:spPr>
        <a:xfrm>
          <a:off x="2760748" y="1138107"/>
          <a:ext cx="1519066" cy="759533"/>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Applications</a:t>
          </a:r>
          <a:endParaRPr lang="zh-CN" altLang="en-US" sz="2000" kern="1200" dirty="0"/>
        </a:p>
      </dsp:txBody>
      <dsp:txXfrm>
        <a:off x="2760748" y="1138107"/>
        <a:ext cx="1519066" cy="759533"/>
      </dsp:txXfrm>
    </dsp:sp>
    <dsp:sp modelId="{50D90859-0E9D-4226-9C10-45595DFAFB7F}">
      <dsp:nvSpPr>
        <dsp:cNvPr id="0" name=""/>
        <dsp:cNvSpPr/>
      </dsp:nvSpPr>
      <dsp:spPr>
        <a:xfrm>
          <a:off x="3641" y="2216645"/>
          <a:ext cx="1519066" cy="759533"/>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Trading and Investment</a:t>
          </a:r>
          <a:endParaRPr lang="zh-CN" altLang="en-US" sz="2000" kern="1200" dirty="0"/>
        </a:p>
      </dsp:txBody>
      <dsp:txXfrm>
        <a:off x="3641" y="2216645"/>
        <a:ext cx="1519066" cy="759533"/>
      </dsp:txXfrm>
    </dsp:sp>
    <dsp:sp modelId="{C36E1AE4-A01A-4B95-913D-0BB1CB62FCDE}">
      <dsp:nvSpPr>
        <dsp:cNvPr id="0" name=""/>
        <dsp:cNvSpPr/>
      </dsp:nvSpPr>
      <dsp:spPr>
        <a:xfrm>
          <a:off x="1841712" y="2216645"/>
          <a:ext cx="1519066" cy="759533"/>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Sentiment Analysis</a:t>
          </a:r>
          <a:endParaRPr lang="zh-CN" altLang="en-US" sz="2000" kern="1200" dirty="0"/>
        </a:p>
      </dsp:txBody>
      <dsp:txXfrm>
        <a:off x="1841712" y="2216645"/>
        <a:ext cx="1519066" cy="759533"/>
      </dsp:txXfrm>
    </dsp:sp>
    <dsp:sp modelId="{E406C0A9-6033-4972-826A-6BEDBEDCBDE4}">
      <dsp:nvSpPr>
        <dsp:cNvPr id="0" name=""/>
        <dsp:cNvSpPr/>
      </dsp:nvSpPr>
      <dsp:spPr>
        <a:xfrm>
          <a:off x="3679783" y="2216645"/>
          <a:ext cx="1519066" cy="759533"/>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Market Making</a:t>
          </a:r>
          <a:endParaRPr lang="zh-CN" altLang="en-US" sz="2000" kern="1200" dirty="0"/>
        </a:p>
      </dsp:txBody>
      <dsp:txXfrm>
        <a:off x="3679783" y="2216645"/>
        <a:ext cx="1519066" cy="759533"/>
      </dsp:txXfrm>
    </dsp:sp>
    <dsp:sp modelId="{0272115A-EF72-4E8F-B2BE-12605466AF36}">
      <dsp:nvSpPr>
        <dsp:cNvPr id="0" name=""/>
        <dsp:cNvSpPr/>
      </dsp:nvSpPr>
      <dsp:spPr>
        <a:xfrm>
          <a:off x="5517854" y="2216645"/>
          <a:ext cx="1519066" cy="759533"/>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Risk System</a:t>
          </a:r>
          <a:endParaRPr lang="zh-CN" altLang="en-US" sz="2000" kern="1200" dirty="0"/>
        </a:p>
      </dsp:txBody>
      <dsp:txXfrm>
        <a:off x="5517854" y="2216645"/>
        <a:ext cx="1519066" cy="75953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A51FE-6F96-4E8E-A49A-EB293A893ACB}" type="datetimeFigureOut">
              <a:rPr lang="zh-CN" altLang="en-US" smtClean="0">
                <a:latin typeface="微软雅黑" panose="020B0503020204020204" pitchFamily="34" charset="-122"/>
                <a:ea typeface="微软雅黑" panose="020B0503020204020204" pitchFamily="34" charset="-122"/>
              </a:rPr>
              <a:t>2020/11/2</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7D9D8-DF95-4665-85C1-82527CDBBC30}" type="slidenum">
              <a:rPr lang="zh-CN" altLang="en-US"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3580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ea typeface="微软雅黑" panose="020B0503020204020204" pitchFamily="34" charset="-122"/>
              </a:defRPr>
            </a:lvl1pPr>
          </a:lstStyle>
          <a:p>
            <a:fld id="{B0542149-9384-4D46-B20C-A31CB36F1888}" type="datetimeFigureOut">
              <a:rPr lang="zh-CN" altLang="en-US" smtClean="0"/>
              <a:pPr/>
              <a:t>2020/11/2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ea typeface="微软雅黑" panose="020B0503020204020204" pitchFamily="34" charset="-122"/>
              </a:defRPr>
            </a:lvl1pPr>
          </a:lstStyle>
          <a:p>
            <a:fld id="{5A096EAE-40E0-41EF-BE24-BFC6198EB1DF}" type="slidenum">
              <a:rPr lang="zh-CN" altLang="en-US" smtClean="0"/>
              <a:pPr/>
              <a:t>‹#›</a:t>
            </a:fld>
            <a:endParaRPr lang="zh-CN" altLang="en-US" dirty="0"/>
          </a:p>
        </p:txBody>
      </p:sp>
    </p:spTree>
    <p:extLst>
      <p:ext uri="{BB962C8B-B14F-4D97-AF65-F5344CB8AC3E}">
        <p14:creationId xmlns:p14="http://schemas.microsoft.com/office/powerpoint/2010/main" val="375953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微软雅黑" panose="020B0503020204020204" pitchFamily="34" charset="-122"/>
        <a:cs typeface="+mn-cs"/>
      </a:defRPr>
    </a:lvl1pPr>
    <a:lvl2pPr marL="457200" algn="l" defTabSz="914400" rtl="0" eaLnBrk="1" latinLnBrk="0" hangingPunct="1">
      <a:defRPr sz="1200" kern="1200">
        <a:solidFill>
          <a:schemeClr val="tx1"/>
        </a:solidFill>
        <a:latin typeface="Times New Roman" panose="02020603050405020304" pitchFamily="18" charset="0"/>
        <a:ea typeface="微软雅黑" panose="020B0503020204020204" pitchFamily="34" charset="-122"/>
        <a:cs typeface="+mn-cs"/>
      </a:defRPr>
    </a:lvl2pPr>
    <a:lvl3pPr marL="914400" algn="l" defTabSz="914400" rtl="0" eaLnBrk="1" latinLnBrk="0" hangingPunct="1">
      <a:defRPr sz="1200" kern="1200">
        <a:solidFill>
          <a:schemeClr val="tx1"/>
        </a:solidFill>
        <a:latin typeface="Times New Roman" panose="02020603050405020304" pitchFamily="18" charset="0"/>
        <a:ea typeface="微软雅黑" panose="020B0503020204020204" pitchFamily="34" charset="-122"/>
        <a:cs typeface="+mn-cs"/>
      </a:defRPr>
    </a:lvl3pPr>
    <a:lvl4pPr marL="1371600" algn="l" defTabSz="914400" rtl="0" eaLnBrk="1" latinLnBrk="0" hangingPunct="1">
      <a:defRPr sz="1200" kern="1200">
        <a:solidFill>
          <a:schemeClr val="tx1"/>
        </a:solidFill>
        <a:latin typeface="Times New Roman" panose="02020603050405020304" pitchFamily="18" charset="0"/>
        <a:ea typeface="微软雅黑" panose="020B0503020204020204" pitchFamily="34" charset="-122"/>
        <a:cs typeface="+mn-cs"/>
      </a:defRPr>
    </a:lvl4pPr>
    <a:lvl5pPr marL="1828800" algn="l" defTabSz="914400" rtl="0" eaLnBrk="1" latinLnBrk="0" hangingPunct="1">
      <a:defRPr sz="1200" kern="1200">
        <a:solidFill>
          <a:schemeClr val="tx1"/>
        </a:solidFill>
        <a:latin typeface="Times New Roman" panose="02020603050405020304" pitchFamily="18"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t>1</a:t>
            </a:fld>
            <a:endParaRPr lang="zh-CN" altLang="en-US"/>
          </a:p>
        </p:txBody>
      </p:sp>
    </p:spTree>
    <p:extLst>
      <p:ext uri="{BB962C8B-B14F-4D97-AF65-F5344CB8AC3E}">
        <p14:creationId xmlns:p14="http://schemas.microsoft.com/office/powerpoint/2010/main" val="1475499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17</a:t>
            </a:fld>
            <a:endParaRPr lang="zh-CN" altLang="en-US"/>
          </a:p>
        </p:txBody>
      </p:sp>
    </p:spTree>
    <p:extLst>
      <p:ext uri="{BB962C8B-B14F-4D97-AF65-F5344CB8AC3E}">
        <p14:creationId xmlns:p14="http://schemas.microsoft.com/office/powerpoint/2010/main" val="318825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18</a:t>
            </a:fld>
            <a:endParaRPr lang="zh-CN" altLang="en-US"/>
          </a:p>
        </p:txBody>
      </p:sp>
    </p:spTree>
    <p:extLst>
      <p:ext uri="{BB962C8B-B14F-4D97-AF65-F5344CB8AC3E}">
        <p14:creationId xmlns:p14="http://schemas.microsoft.com/office/powerpoint/2010/main" val="364871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19</a:t>
            </a:fld>
            <a:endParaRPr lang="zh-CN" altLang="en-US"/>
          </a:p>
        </p:txBody>
      </p:sp>
    </p:spTree>
    <p:extLst>
      <p:ext uri="{BB962C8B-B14F-4D97-AF65-F5344CB8AC3E}">
        <p14:creationId xmlns:p14="http://schemas.microsoft.com/office/powerpoint/2010/main" val="245319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20</a:t>
            </a:fld>
            <a:endParaRPr lang="zh-CN" altLang="en-US"/>
          </a:p>
        </p:txBody>
      </p:sp>
    </p:spTree>
    <p:extLst>
      <p:ext uri="{BB962C8B-B14F-4D97-AF65-F5344CB8AC3E}">
        <p14:creationId xmlns:p14="http://schemas.microsoft.com/office/powerpoint/2010/main" val="2132486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21</a:t>
            </a:fld>
            <a:endParaRPr lang="zh-CN" altLang="en-US"/>
          </a:p>
        </p:txBody>
      </p:sp>
    </p:spTree>
    <p:extLst>
      <p:ext uri="{BB962C8B-B14F-4D97-AF65-F5344CB8AC3E}">
        <p14:creationId xmlns:p14="http://schemas.microsoft.com/office/powerpoint/2010/main" val="1787328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22</a:t>
            </a:fld>
            <a:endParaRPr lang="zh-CN" altLang="en-US"/>
          </a:p>
        </p:txBody>
      </p:sp>
    </p:spTree>
    <p:extLst>
      <p:ext uri="{BB962C8B-B14F-4D97-AF65-F5344CB8AC3E}">
        <p14:creationId xmlns:p14="http://schemas.microsoft.com/office/powerpoint/2010/main" val="3067666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23</a:t>
            </a:fld>
            <a:endParaRPr lang="zh-CN" altLang="en-US"/>
          </a:p>
        </p:txBody>
      </p:sp>
    </p:spTree>
    <p:extLst>
      <p:ext uri="{BB962C8B-B14F-4D97-AF65-F5344CB8AC3E}">
        <p14:creationId xmlns:p14="http://schemas.microsoft.com/office/powerpoint/2010/main" val="583638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24</a:t>
            </a:fld>
            <a:endParaRPr lang="zh-CN" altLang="en-US"/>
          </a:p>
        </p:txBody>
      </p:sp>
    </p:spTree>
    <p:extLst>
      <p:ext uri="{BB962C8B-B14F-4D97-AF65-F5344CB8AC3E}">
        <p14:creationId xmlns:p14="http://schemas.microsoft.com/office/powerpoint/2010/main" val="354352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25</a:t>
            </a:fld>
            <a:endParaRPr lang="zh-CN" altLang="en-US"/>
          </a:p>
        </p:txBody>
      </p:sp>
    </p:spTree>
    <p:extLst>
      <p:ext uri="{BB962C8B-B14F-4D97-AF65-F5344CB8AC3E}">
        <p14:creationId xmlns:p14="http://schemas.microsoft.com/office/powerpoint/2010/main" val="181599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26</a:t>
            </a:fld>
            <a:endParaRPr lang="zh-CN" altLang="en-US"/>
          </a:p>
        </p:txBody>
      </p:sp>
    </p:spTree>
    <p:extLst>
      <p:ext uri="{BB962C8B-B14F-4D97-AF65-F5344CB8AC3E}">
        <p14:creationId xmlns:p14="http://schemas.microsoft.com/office/powerpoint/2010/main" val="1218053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27</a:t>
            </a:fld>
            <a:endParaRPr lang="zh-CN" altLang="en-US"/>
          </a:p>
        </p:txBody>
      </p:sp>
    </p:spTree>
    <p:extLst>
      <p:ext uri="{BB962C8B-B14F-4D97-AF65-F5344CB8AC3E}">
        <p14:creationId xmlns:p14="http://schemas.microsoft.com/office/powerpoint/2010/main" val="1456797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28</a:t>
            </a:fld>
            <a:endParaRPr lang="zh-CN" altLang="en-US"/>
          </a:p>
        </p:txBody>
      </p:sp>
    </p:spTree>
    <p:extLst>
      <p:ext uri="{BB962C8B-B14F-4D97-AF65-F5344CB8AC3E}">
        <p14:creationId xmlns:p14="http://schemas.microsoft.com/office/powerpoint/2010/main" val="4094363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29</a:t>
            </a:fld>
            <a:endParaRPr lang="zh-CN" altLang="en-US"/>
          </a:p>
        </p:txBody>
      </p:sp>
    </p:spTree>
    <p:extLst>
      <p:ext uri="{BB962C8B-B14F-4D97-AF65-F5344CB8AC3E}">
        <p14:creationId xmlns:p14="http://schemas.microsoft.com/office/powerpoint/2010/main" val="2596694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32</a:t>
            </a:fld>
            <a:endParaRPr lang="zh-CN" altLang="en-US"/>
          </a:p>
        </p:txBody>
      </p:sp>
    </p:spTree>
    <p:extLst>
      <p:ext uri="{BB962C8B-B14F-4D97-AF65-F5344CB8AC3E}">
        <p14:creationId xmlns:p14="http://schemas.microsoft.com/office/powerpoint/2010/main" val="1220413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33</a:t>
            </a:fld>
            <a:endParaRPr lang="zh-CN" altLang="en-US"/>
          </a:p>
        </p:txBody>
      </p:sp>
    </p:spTree>
    <p:extLst>
      <p:ext uri="{BB962C8B-B14F-4D97-AF65-F5344CB8AC3E}">
        <p14:creationId xmlns:p14="http://schemas.microsoft.com/office/powerpoint/2010/main" val="3563958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34</a:t>
            </a:fld>
            <a:endParaRPr lang="zh-CN" altLang="en-US"/>
          </a:p>
        </p:txBody>
      </p:sp>
    </p:spTree>
    <p:extLst>
      <p:ext uri="{BB962C8B-B14F-4D97-AF65-F5344CB8AC3E}">
        <p14:creationId xmlns:p14="http://schemas.microsoft.com/office/powerpoint/2010/main" val="4042105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35</a:t>
            </a:fld>
            <a:endParaRPr lang="zh-CN" altLang="en-US"/>
          </a:p>
        </p:txBody>
      </p:sp>
    </p:spTree>
    <p:extLst>
      <p:ext uri="{BB962C8B-B14F-4D97-AF65-F5344CB8AC3E}">
        <p14:creationId xmlns:p14="http://schemas.microsoft.com/office/powerpoint/2010/main" val="1876341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36</a:t>
            </a:fld>
            <a:endParaRPr lang="zh-CN" altLang="en-US"/>
          </a:p>
        </p:txBody>
      </p:sp>
    </p:spTree>
    <p:extLst>
      <p:ext uri="{BB962C8B-B14F-4D97-AF65-F5344CB8AC3E}">
        <p14:creationId xmlns:p14="http://schemas.microsoft.com/office/powerpoint/2010/main" val="82873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37</a:t>
            </a:fld>
            <a:endParaRPr lang="zh-CN" altLang="en-US"/>
          </a:p>
        </p:txBody>
      </p:sp>
    </p:spTree>
    <p:extLst>
      <p:ext uri="{BB962C8B-B14F-4D97-AF65-F5344CB8AC3E}">
        <p14:creationId xmlns:p14="http://schemas.microsoft.com/office/powerpoint/2010/main" val="1251519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38</a:t>
            </a:fld>
            <a:endParaRPr lang="zh-CN" altLang="en-US"/>
          </a:p>
        </p:txBody>
      </p:sp>
    </p:spTree>
    <p:extLst>
      <p:ext uri="{BB962C8B-B14F-4D97-AF65-F5344CB8AC3E}">
        <p14:creationId xmlns:p14="http://schemas.microsoft.com/office/powerpoint/2010/main" val="145106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39</a:t>
            </a:fld>
            <a:endParaRPr lang="zh-CN" altLang="en-US"/>
          </a:p>
        </p:txBody>
      </p:sp>
    </p:spTree>
    <p:extLst>
      <p:ext uri="{BB962C8B-B14F-4D97-AF65-F5344CB8AC3E}">
        <p14:creationId xmlns:p14="http://schemas.microsoft.com/office/powerpoint/2010/main" val="122742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40</a:t>
            </a:fld>
            <a:endParaRPr lang="zh-CN" altLang="en-US"/>
          </a:p>
        </p:txBody>
      </p:sp>
    </p:spTree>
    <p:extLst>
      <p:ext uri="{BB962C8B-B14F-4D97-AF65-F5344CB8AC3E}">
        <p14:creationId xmlns:p14="http://schemas.microsoft.com/office/powerpoint/2010/main" val="3580975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41</a:t>
            </a:fld>
            <a:endParaRPr lang="zh-CN" altLang="en-US"/>
          </a:p>
        </p:txBody>
      </p:sp>
    </p:spTree>
    <p:extLst>
      <p:ext uri="{BB962C8B-B14F-4D97-AF65-F5344CB8AC3E}">
        <p14:creationId xmlns:p14="http://schemas.microsoft.com/office/powerpoint/2010/main" val="131080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42</a:t>
            </a:fld>
            <a:endParaRPr lang="zh-CN" altLang="en-US"/>
          </a:p>
        </p:txBody>
      </p:sp>
    </p:spTree>
    <p:extLst>
      <p:ext uri="{BB962C8B-B14F-4D97-AF65-F5344CB8AC3E}">
        <p14:creationId xmlns:p14="http://schemas.microsoft.com/office/powerpoint/2010/main" val="519984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43</a:t>
            </a:fld>
            <a:endParaRPr lang="zh-CN" altLang="en-US"/>
          </a:p>
        </p:txBody>
      </p:sp>
    </p:spTree>
    <p:extLst>
      <p:ext uri="{BB962C8B-B14F-4D97-AF65-F5344CB8AC3E}">
        <p14:creationId xmlns:p14="http://schemas.microsoft.com/office/powerpoint/2010/main" val="3612081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44</a:t>
            </a:fld>
            <a:endParaRPr lang="zh-CN" altLang="en-US"/>
          </a:p>
        </p:txBody>
      </p:sp>
    </p:spTree>
    <p:extLst>
      <p:ext uri="{BB962C8B-B14F-4D97-AF65-F5344CB8AC3E}">
        <p14:creationId xmlns:p14="http://schemas.microsoft.com/office/powerpoint/2010/main" val="3497198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45</a:t>
            </a:fld>
            <a:endParaRPr lang="zh-CN" altLang="en-US"/>
          </a:p>
        </p:txBody>
      </p:sp>
    </p:spTree>
    <p:extLst>
      <p:ext uri="{BB962C8B-B14F-4D97-AF65-F5344CB8AC3E}">
        <p14:creationId xmlns:p14="http://schemas.microsoft.com/office/powerpoint/2010/main" val="2317417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46</a:t>
            </a:fld>
            <a:endParaRPr lang="zh-CN" altLang="en-US"/>
          </a:p>
        </p:txBody>
      </p:sp>
    </p:spTree>
    <p:extLst>
      <p:ext uri="{BB962C8B-B14F-4D97-AF65-F5344CB8AC3E}">
        <p14:creationId xmlns:p14="http://schemas.microsoft.com/office/powerpoint/2010/main" val="2614460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47</a:t>
            </a:fld>
            <a:endParaRPr lang="zh-CN" altLang="en-US"/>
          </a:p>
        </p:txBody>
      </p:sp>
    </p:spTree>
    <p:extLst>
      <p:ext uri="{BB962C8B-B14F-4D97-AF65-F5344CB8AC3E}">
        <p14:creationId xmlns:p14="http://schemas.microsoft.com/office/powerpoint/2010/main" val="1762972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48</a:t>
            </a:fld>
            <a:endParaRPr lang="zh-CN" altLang="en-US"/>
          </a:p>
        </p:txBody>
      </p:sp>
    </p:spTree>
    <p:extLst>
      <p:ext uri="{BB962C8B-B14F-4D97-AF65-F5344CB8AC3E}">
        <p14:creationId xmlns:p14="http://schemas.microsoft.com/office/powerpoint/2010/main" val="213142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49</a:t>
            </a:fld>
            <a:endParaRPr lang="zh-CN" altLang="en-US"/>
          </a:p>
        </p:txBody>
      </p:sp>
    </p:spTree>
    <p:extLst>
      <p:ext uri="{BB962C8B-B14F-4D97-AF65-F5344CB8AC3E}">
        <p14:creationId xmlns:p14="http://schemas.microsoft.com/office/powerpoint/2010/main" val="302975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50</a:t>
            </a:fld>
            <a:endParaRPr lang="zh-CN" altLang="en-US"/>
          </a:p>
        </p:txBody>
      </p:sp>
    </p:spTree>
    <p:extLst>
      <p:ext uri="{BB962C8B-B14F-4D97-AF65-F5344CB8AC3E}">
        <p14:creationId xmlns:p14="http://schemas.microsoft.com/office/powerpoint/2010/main" val="2635671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51</a:t>
            </a:fld>
            <a:endParaRPr lang="zh-CN" altLang="en-US"/>
          </a:p>
        </p:txBody>
      </p:sp>
    </p:spTree>
    <p:extLst>
      <p:ext uri="{BB962C8B-B14F-4D97-AF65-F5344CB8AC3E}">
        <p14:creationId xmlns:p14="http://schemas.microsoft.com/office/powerpoint/2010/main" val="1768396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52</a:t>
            </a:fld>
            <a:endParaRPr lang="zh-CN" altLang="en-US"/>
          </a:p>
        </p:txBody>
      </p:sp>
    </p:spTree>
    <p:extLst>
      <p:ext uri="{BB962C8B-B14F-4D97-AF65-F5344CB8AC3E}">
        <p14:creationId xmlns:p14="http://schemas.microsoft.com/office/powerpoint/2010/main" val="3087614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53</a:t>
            </a:fld>
            <a:endParaRPr lang="zh-CN" altLang="en-US"/>
          </a:p>
        </p:txBody>
      </p:sp>
    </p:spTree>
    <p:extLst>
      <p:ext uri="{BB962C8B-B14F-4D97-AF65-F5344CB8AC3E}">
        <p14:creationId xmlns:p14="http://schemas.microsoft.com/office/powerpoint/2010/main" val="1444695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54</a:t>
            </a:fld>
            <a:endParaRPr lang="zh-CN" altLang="en-US"/>
          </a:p>
        </p:txBody>
      </p:sp>
    </p:spTree>
    <p:extLst>
      <p:ext uri="{BB962C8B-B14F-4D97-AF65-F5344CB8AC3E}">
        <p14:creationId xmlns:p14="http://schemas.microsoft.com/office/powerpoint/2010/main" val="953363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55</a:t>
            </a:fld>
            <a:endParaRPr lang="zh-CN" altLang="en-US"/>
          </a:p>
        </p:txBody>
      </p:sp>
    </p:spTree>
    <p:extLst>
      <p:ext uri="{BB962C8B-B14F-4D97-AF65-F5344CB8AC3E}">
        <p14:creationId xmlns:p14="http://schemas.microsoft.com/office/powerpoint/2010/main" val="20401696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56</a:t>
            </a:fld>
            <a:endParaRPr lang="zh-CN" altLang="en-US"/>
          </a:p>
        </p:txBody>
      </p:sp>
    </p:spTree>
    <p:extLst>
      <p:ext uri="{BB962C8B-B14F-4D97-AF65-F5344CB8AC3E}">
        <p14:creationId xmlns:p14="http://schemas.microsoft.com/office/powerpoint/2010/main" val="96266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57</a:t>
            </a:fld>
            <a:endParaRPr lang="zh-CN" altLang="en-US"/>
          </a:p>
        </p:txBody>
      </p:sp>
    </p:spTree>
    <p:extLst>
      <p:ext uri="{BB962C8B-B14F-4D97-AF65-F5344CB8AC3E}">
        <p14:creationId xmlns:p14="http://schemas.microsoft.com/office/powerpoint/2010/main" val="27332574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58</a:t>
            </a:fld>
            <a:endParaRPr lang="zh-CN" altLang="en-US"/>
          </a:p>
        </p:txBody>
      </p:sp>
    </p:spTree>
    <p:extLst>
      <p:ext uri="{BB962C8B-B14F-4D97-AF65-F5344CB8AC3E}">
        <p14:creationId xmlns:p14="http://schemas.microsoft.com/office/powerpoint/2010/main" val="3519773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59</a:t>
            </a:fld>
            <a:endParaRPr lang="zh-CN" altLang="en-US"/>
          </a:p>
        </p:txBody>
      </p:sp>
    </p:spTree>
    <p:extLst>
      <p:ext uri="{BB962C8B-B14F-4D97-AF65-F5344CB8AC3E}">
        <p14:creationId xmlns:p14="http://schemas.microsoft.com/office/powerpoint/2010/main" val="35888662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60</a:t>
            </a:fld>
            <a:endParaRPr lang="zh-CN" altLang="en-US"/>
          </a:p>
        </p:txBody>
      </p:sp>
    </p:spTree>
    <p:extLst>
      <p:ext uri="{BB962C8B-B14F-4D97-AF65-F5344CB8AC3E}">
        <p14:creationId xmlns:p14="http://schemas.microsoft.com/office/powerpoint/2010/main" val="39067942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61</a:t>
            </a:fld>
            <a:endParaRPr lang="zh-CN" altLang="en-US"/>
          </a:p>
        </p:txBody>
      </p:sp>
    </p:spTree>
    <p:extLst>
      <p:ext uri="{BB962C8B-B14F-4D97-AF65-F5344CB8AC3E}">
        <p14:creationId xmlns:p14="http://schemas.microsoft.com/office/powerpoint/2010/main" val="2113080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65</a:t>
            </a:fld>
            <a:endParaRPr lang="zh-CN" altLang="en-US"/>
          </a:p>
        </p:txBody>
      </p:sp>
    </p:spTree>
    <p:extLst>
      <p:ext uri="{BB962C8B-B14F-4D97-AF65-F5344CB8AC3E}">
        <p14:creationId xmlns:p14="http://schemas.microsoft.com/office/powerpoint/2010/main" val="40766849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66</a:t>
            </a:fld>
            <a:endParaRPr lang="zh-CN" altLang="en-US"/>
          </a:p>
        </p:txBody>
      </p:sp>
    </p:spTree>
    <p:extLst>
      <p:ext uri="{BB962C8B-B14F-4D97-AF65-F5344CB8AC3E}">
        <p14:creationId xmlns:p14="http://schemas.microsoft.com/office/powerpoint/2010/main" val="10071511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67</a:t>
            </a:fld>
            <a:endParaRPr lang="zh-CN" altLang="en-US"/>
          </a:p>
        </p:txBody>
      </p:sp>
    </p:spTree>
    <p:extLst>
      <p:ext uri="{BB962C8B-B14F-4D97-AF65-F5344CB8AC3E}">
        <p14:creationId xmlns:p14="http://schemas.microsoft.com/office/powerpoint/2010/main" val="37070731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68</a:t>
            </a:fld>
            <a:endParaRPr lang="zh-CN" altLang="en-US"/>
          </a:p>
        </p:txBody>
      </p:sp>
    </p:spTree>
    <p:extLst>
      <p:ext uri="{BB962C8B-B14F-4D97-AF65-F5344CB8AC3E}">
        <p14:creationId xmlns:p14="http://schemas.microsoft.com/office/powerpoint/2010/main" val="2952641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69</a:t>
            </a:fld>
            <a:endParaRPr lang="zh-CN" altLang="en-US"/>
          </a:p>
        </p:txBody>
      </p:sp>
    </p:spTree>
    <p:extLst>
      <p:ext uri="{BB962C8B-B14F-4D97-AF65-F5344CB8AC3E}">
        <p14:creationId xmlns:p14="http://schemas.microsoft.com/office/powerpoint/2010/main" val="10495575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70</a:t>
            </a:fld>
            <a:endParaRPr lang="zh-CN" altLang="en-US"/>
          </a:p>
        </p:txBody>
      </p:sp>
    </p:spTree>
    <p:extLst>
      <p:ext uri="{BB962C8B-B14F-4D97-AF65-F5344CB8AC3E}">
        <p14:creationId xmlns:p14="http://schemas.microsoft.com/office/powerpoint/2010/main" val="124746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71</a:t>
            </a:fld>
            <a:endParaRPr lang="zh-CN" altLang="en-US"/>
          </a:p>
        </p:txBody>
      </p:sp>
    </p:spTree>
    <p:extLst>
      <p:ext uri="{BB962C8B-B14F-4D97-AF65-F5344CB8AC3E}">
        <p14:creationId xmlns:p14="http://schemas.microsoft.com/office/powerpoint/2010/main" val="31065657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t>72</a:t>
            </a:fld>
            <a:endParaRPr lang="zh-CN" altLang="en-US"/>
          </a:p>
        </p:txBody>
      </p:sp>
    </p:spTree>
    <p:extLst>
      <p:ext uri="{BB962C8B-B14F-4D97-AF65-F5344CB8AC3E}">
        <p14:creationId xmlns:p14="http://schemas.microsoft.com/office/powerpoint/2010/main" val="58516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p>
        </p:txBody>
      </p:sp>
      <p:sp>
        <p:nvSpPr>
          <p:cNvPr id="4" name="灯片编号占位符 3"/>
          <p:cNvSpPr>
            <a:spLocks noGrp="1"/>
          </p:cNvSpPr>
          <p:nvPr>
            <p:ph type="sldNum" sz="quarter" idx="10"/>
          </p:nvPr>
        </p:nvSpPr>
        <p:spPr/>
        <p:txBody>
          <a:bodyPr/>
          <a:lstStyle/>
          <a:p>
            <a:fld id="{5A096EAE-40E0-41EF-BE24-BFC6198EB1DF}"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003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solidFill>
                <a:schemeClr val="tx1"/>
              </a:solidFill>
              <a:latin typeface="Times New Roman" panose="02020603050405020304" pitchFamily="18" charset="0"/>
              <a:ea typeface="微软雅黑" panose="020B0503020204020204" pitchFamily="34" charset="-122"/>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微软雅黑" panose="020B0503020204020204" pitchFamily="34" charset="-122"/>
              </a:defRPr>
            </a:lvl1pPr>
          </a:lstStyle>
          <a:p>
            <a:fld id="{1827CD8D-0C45-4313-8514-3276C2338651}" type="slidenum">
              <a:rPr lang="zh-CN" altLang="en-US" smtClean="0"/>
              <a:pPr/>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5" name="矩形: 圆角 22"/>
          <p:cNvSpPr/>
          <p:nvPr userDrawn="1"/>
        </p:nvSpPr>
        <p:spPr>
          <a:xfrm>
            <a:off x="3716989" y="4974512"/>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userDrawn="1"/>
        </p:nvCxnSpPr>
        <p:spPr>
          <a:xfrm>
            <a:off x="4408364" y="5487469"/>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524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solidFill>
                <a:schemeClr val="tx1"/>
              </a:solidFill>
              <a:latin typeface="Times New Roman" panose="02020603050405020304" pitchFamily="18" charset="0"/>
              <a:ea typeface="微软雅黑" panose="020B0503020204020204" pitchFamily="34" charset="-122"/>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微软雅黑" panose="020B0503020204020204" pitchFamily="34" charset="-122"/>
              </a:defRPr>
            </a:lvl1pPr>
          </a:lstStyle>
          <a:p>
            <a:fld id="{1827CD8D-0C45-4313-8514-3276C2338651}" type="slidenum">
              <a:rPr lang="zh-CN" altLang="en-US" smtClean="0"/>
              <a:pPr/>
              <a:t>‹#›</a:t>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55511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37919" y="6353269"/>
            <a:ext cx="2743200" cy="365125"/>
          </a:xfrm>
        </p:spPr>
        <p:txBody>
          <a:bodyPr/>
          <a:lstStyle>
            <a:lvl1pPr>
              <a:defRPr sz="1800" baseline="0">
                <a:solidFill>
                  <a:schemeClr val="bg1"/>
                </a:solidFill>
                <a:ea typeface="微软雅黑" panose="020B0503020204020204" pitchFamily="34" charset="-122"/>
              </a:defRPr>
            </a:lvl1pPr>
          </a:lstStyle>
          <a:p>
            <a:fld id="{1827CD8D-0C45-4313-8514-3276C2338651}" type="slidenum">
              <a:rPr lang="zh-CN" altLang="en-US" smtClean="0"/>
              <a:pPr/>
              <a:t>‹#›</a:t>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solidFill>
                <a:schemeClr val="tx1"/>
              </a:solidFill>
              <a:latin typeface="Times New Roman" panose="02020603050405020304" pitchFamily="18" charset="0"/>
              <a:ea typeface="微软雅黑" panose="020B0503020204020204" pitchFamily="34" charset="-122"/>
            </a:endParaRPr>
          </a:p>
        </p:txBody>
      </p:sp>
      <p:sp>
        <p:nvSpPr>
          <p:cNvPr id="6" name="灯片编号占位符 5"/>
          <p:cNvSpPr txBox="1">
            <a:spLocks/>
          </p:cNvSpPr>
          <p:nvPr userDrawn="1"/>
        </p:nvSpPr>
        <p:spPr>
          <a:xfrm>
            <a:off x="9216899" y="6353269"/>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27CD8D-0C45-4313-8514-3276C2338651}" type="slidenum">
              <a:rPr lang="zh-CN" altLang="en-US" smtClean="0">
                <a:latin typeface="Times New Roman" panose="02020603050405020304" pitchFamily="18" charset="0"/>
                <a:ea typeface="微软雅黑" panose="020B0503020204020204" pitchFamily="34" charset="-122"/>
              </a:rPr>
              <a:pPr/>
              <a:t>‹#›</a:t>
            </a:fld>
            <a:endParaRPr lang="zh-CN" altLang="en-US" dirty="0">
              <a:latin typeface="Times New Roman" panose="02020603050405020304" pitchFamily="18" charset="0"/>
              <a:ea typeface="微软雅黑" panose="020B0503020204020204" pitchFamily="34" charset="-122"/>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p:blipFill>
        <p:spPr>
          <a:xfrm>
            <a:off x="10682285" y="6353267"/>
            <a:ext cx="900337" cy="383939"/>
          </a:xfrm>
          <a:prstGeom prst="rect">
            <a:avLst/>
          </a:prstGeom>
        </p:spPr>
      </p:pic>
    </p:spTree>
    <p:extLst>
      <p:ext uri="{BB962C8B-B14F-4D97-AF65-F5344CB8AC3E}">
        <p14:creationId xmlns:p14="http://schemas.microsoft.com/office/powerpoint/2010/main" val="3509332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2760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ea typeface="微软雅黑" panose="020B0503020204020204" pitchFamily="34" charset="-122"/>
              </a:defRPr>
            </a:lvl1pPr>
          </a:lstStyle>
          <a:p>
            <a:fld id="{CDE04CE4-2EA5-4F49-9ABB-DE1FE6D9DE39}" type="datetime1">
              <a:rPr lang="zh-CN" altLang="en-US" smtClean="0"/>
              <a:pPr/>
              <a:t>2020/11/2</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ea typeface="微软雅黑" panose="020B0503020204020204" pitchFamily="34" charset="-122"/>
              </a:defRPr>
            </a:lvl1pPr>
          </a:lstStyle>
          <a:p>
            <a:fld id="{1827CD8D-0C45-4313-8514-3276C2338651}" type="slidenum">
              <a:rPr lang="zh-CN" altLang="en-US" smtClean="0"/>
              <a:pPr/>
              <a:t>‹#›</a:t>
            </a:fld>
            <a:endParaRPr lang="zh-CN" altLang="en-US" dirty="0"/>
          </a:p>
        </p:txBody>
      </p:sp>
    </p:spTree>
    <p:extLst>
      <p:ext uri="{BB962C8B-B14F-4D97-AF65-F5344CB8AC3E}">
        <p14:creationId xmlns:p14="http://schemas.microsoft.com/office/powerpoint/2010/main" val="296803028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4" r:id="rId3"/>
    <p:sldLayoutId id="2147483655" r:id="rId4"/>
    <p:sldLayoutId id="2147483658" r:id="rId5"/>
  </p:sldLayoutIdLst>
  <p:hf hdr="0" ftr="0"/>
  <p:txStyles>
    <p:titleStyle>
      <a:lvl1pPr algn="l" defTabSz="914377" rtl="0" eaLnBrk="1" latinLnBrk="0" hangingPunct="1">
        <a:lnSpc>
          <a:spcPct val="90000"/>
        </a:lnSpc>
        <a:spcBef>
          <a:spcPct val="0"/>
        </a:spcBef>
        <a:buNone/>
        <a:defRPr sz="4400" kern="1200">
          <a:solidFill>
            <a:schemeClr val="tx1"/>
          </a:solidFill>
          <a:latin typeface="Times New Roman" panose="02020603050405020304" pitchFamily="18" charset="0"/>
          <a:ea typeface="微软雅黑"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微软雅黑" panose="020B0503020204020204" pitchFamily="34"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微软雅黑" panose="020B0503020204020204" pitchFamily="34"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微软雅黑" panose="020B0503020204020204" pitchFamily="34"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微软雅黑" panose="020B0503020204020204" pitchFamily="3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xml"/><Relationship Id="rId7" Type="http://schemas.openxmlformats.org/officeDocument/2006/relationships/image" Target="../media/image5.wmf"/><Relationship Id="rId12"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7.wmf"/><Relationship Id="rId5" Type="http://schemas.openxmlformats.org/officeDocument/2006/relationships/image" Target="../media/image9.png"/><Relationship Id="rId10" Type="http://schemas.openxmlformats.org/officeDocument/2006/relationships/oleObject" Target="../embeddings/oleObject3.bin"/><Relationship Id="rId4" Type="http://schemas.openxmlformats.org/officeDocument/2006/relationships/image" Target="../media/image8.png"/><Relationship Id="rId9" Type="http://schemas.openxmlformats.org/officeDocument/2006/relationships/image" Target="../media/image6.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5.bin"/></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dataxujing.coding.me/%E6%B7%B1%E5%BA%A6%E5%AD%A6%E4%B9%A0%E4%B9%8BRNN/" TargetMode="External"/><Relationship Id="rId5" Type="http://schemas.openxmlformats.org/officeDocument/2006/relationships/image" Target="../media/image57.jpeg"/><Relationship Id="rId4" Type="http://schemas.openxmlformats.org/officeDocument/2006/relationships/image" Target="../media/image56.jpe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250.png"/><Relationship Id="rId4" Type="http://schemas.openxmlformats.org/officeDocument/2006/relationships/image" Target="../media/image240.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zhuanlan.zhihu.com/p/47063917"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677108"/>
          </a:xfrm>
          <a:prstGeom prst="rect">
            <a:avLst/>
          </a:prstGeom>
          <a:noFill/>
        </p:spPr>
        <p:txBody>
          <a:bodyPr wrap="square" rtlCol="0">
            <a:spAutoFit/>
          </a:bodyPr>
          <a:lstStyle/>
          <a:p>
            <a:pPr algn="ctr"/>
            <a:r>
              <a:rPr lang="zh-CN" altLang="en-US" sz="3800" b="1" dirty="0">
                <a:solidFill>
                  <a:schemeClr val="bg1"/>
                </a:solidFill>
                <a:latin typeface="微软雅黑" panose="020B0503020204020204" pitchFamily="34" charset="-122"/>
                <a:ea typeface="微软雅黑" panose="020B0503020204020204" pitchFamily="34" charset="-122"/>
              </a:rPr>
              <a:t>机器学习</a:t>
            </a:r>
          </a:p>
        </p:txBody>
      </p:sp>
      <p:sp>
        <p:nvSpPr>
          <p:cNvPr id="13" name="文本框 12"/>
          <p:cNvSpPr txBox="1"/>
          <p:nvPr/>
        </p:nvSpPr>
        <p:spPr>
          <a:xfrm>
            <a:off x="0" y="4998087"/>
            <a:ext cx="12191999" cy="961289"/>
          </a:xfrm>
          <a:prstGeom prst="rect">
            <a:avLst/>
          </a:prstGeom>
          <a:noFill/>
        </p:spPr>
        <p:txBody>
          <a:bodyPr wrap="square" rtlCol="0">
            <a:spAutoFit/>
          </a:bodyPr>
          <a:lstStyle/>
          <a:p>
            <a:pPr algn="ctr">
              <a:lnSpc>
                <a:spcPct val="150000"/>
              </a:lnSpc>
            </a:pPr>
            <a:r>
              <a:rPr lang="zh-CN" altLang="en-US" sz="2000" dirty="0">
                <a:solidFill>
                  <a:srgbClr val="972022"/>
                </a:solidFill>
                <a:latin typeface="微软雅黑" panose="020B0503020204020204" pitchFamily="34" charset="-122"/>
                <a:ea typeface="微软雅黑" panose="020B0503020204020204" pitchFamily="34" charset="-122"/>
              </a:rPr>
              <a:t>叶文轩 冯哲 国欣然 薛岚天 </a:t>
            </a:r>
            <a:endParaRPr lang="en-US" altLang="zh-CN" sz="2000" dirty="0">
              <a:solidFill>
                <a:srgbClr val="972022"/>
              </a:solidFill>
              <a:latin typeface="微软雅黑" panose="020B0503020204020204" pitchFamily="34" charset="-122"/>
              <a:ea typeface="微软雅黑" panose="020B0503020204020204" pitchFamily="34" charset="-122"/>
            </a:endParaRPr>
          </a:p>
          <a:p>
            <a:pPr algn="ctr">
              <a:lnSpc>
                <a:spcPct val="150000"/>
              </a:lnSpc>
            </a:pPr>
            <a:r>
              <a:rPr lang="en-US" altLang="zh-CN" sz="2000">
                <a:solidFill>
                  <a:srgbClr val="972022"/>
                </a:solidFill>
                <a:latin typeface="微软雅黑" panose="020B0503020204020204" pitchFamily="34" charset="-122"/>
                <a:ea typeface="微软雅黑" panose="020B0503020204020204" pitchFamily="34" charset="-122"/>
              </a:rPr>
              <a:t>2020-11-02</a:t>
            </a:r>
            <a:endParaRPr lang="en-US" altLang="zh-CN" sz="2000" dirty="0">
              <a:solidFill>
                <a:srgbClr val="97202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 y="2513482"/>
            <a:ext cx="12192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北京大学量化交易协会</a:t>
            </a:r>
            <a:r>
              <a:rPr lang="en-US" altLang="zh-CN" sz="2000" dirty="0">
                <a:solidFill>
                  <a:schemeClr val="bg1"/>
                </a:solidFill>
                <a:latin typeface="微软雅黑" panose="020B0503020204020204" pitchFamily="34" charset="-122"/>
                <a:ea typeface="微软雅黑" panose="020B0503020204020204" pitchFamily="34" charset="-122"/>
              </a:rPr>
              <a:t>2020</a:t>
            </a:r>
            <a:r>
              <a:rPr lang="zh-CN" altLang="en-US" sz="2000" dirty="0">
                <a:solidFill>
                  <a:schemeClr val="bg1"/>
                </a:solidFill>
                <a:latin typeface="微软雅黑" panose="020B0503020204020204" pitchFamily="34" charset="-122"/>
                <a:ea typeface="微软雅黑" panose="020B0503020204020204" pitchFamily="34" charset="-122"/>
              </a:rPr>
              <a:t>级内培</a:t>
            </a:r>
          </a:p>
        </p:txBody>
      </p:sp>
    </p:spTree>
    <p:extLst>
      <p:ext uri="{BB962C8B-B14F-4D97-AF65-F5344CB8AC3E}">
        <p14:creationId xmlns:p14="http://schemas.microsoft.com/office/powerpoint/2010/main" val="2069250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实证研究</a:t>
            </a:r>
          </a:p>
        </p:txBody>
      </p:sp>
      <p:sp>
        <p:nvSpPr>
          <p:cNvPr id="2" name="灯片编号占位符 1"/>
          <p:cNvSpPr>
            <a:spLocks noGrp="1"/>
          </p:cNvSpPr>
          <p:nvPr>
            <p:ph type="sldNum" sz="quarter" idx="12"/>
          </p:nvPr>
        </p:nvSpPr>
        <p:spPr/>
        <p:txBody>
          <a:bodyPr/>
          <a:lstStyle/>
          <a:p>
            <a:fld id="{1827CD8D-0C45-4313-8514-3276C2338651}" type="slidenum">
              <a:rPr lang="zh-CN" altLang="en-US" smtClean="0"/>
              <a:t>10</a:t>
            </a:fld>
            <a:endParaRPr lang="zh-CN" altLang="en-US" dirty="0"/>
          </a:p>
        </p:txBody>
      </p:sp>
      <p:pic>
        <p:nvPicPr>
          <p:cNvPr id="4" name="图片 3"/>
          <p:cNvPicPr>
            <a:picLocks noChangeAspect="1"/>
          </p:cNvPicPr>
          <p:nvPr/>
        </p:nvPicPr>
        <p:blipFill>
          <a:blip r:embed="rId2"/>
          <a:stretch>
            <a:fillRect/>
          </a:stretch>
        </p:blipFill>
        <p:spPr>
          <a:xfrm>
            <a:off x="478155" y="1882775"/>
            <a:ext cx="6942455" cy="4719320"/>
          </a:xfrm>
          <a:prstGeom prst="rect">
            <a:avLst/>
          </a:prstGeom>
        </p:spPr>
      </p:pic>
      <p:sp>
        <p:nvSpPr>
          <p:cNvPr id="5" name="文本框 4"/>
          <p:cNvSpPr txBox="1"/>
          <p:nvPr/>
        </p:nvSpPr>
        <p:spPr>
          <a:xfrm>
            <a:off x="478155" y="887095"/>
            <a:ext cx="1363980" cy="398780"/>
          </a:xfrm>
          <a:prstGeom prst="rect">
            <a:avLst/>
          </a:prstGeom>
          <a:solidFill>
            <a:srgbClr val="9C0308"/>
          </a:solidFill>
        </p:spPr>
        <p:txBody>
          <a:bodyPr wrap="square" rtlCol="0">
            <a:spAutoFit/>
          </a:bodyPr>
          <a:lstStyle/>
          <a:p>
            <a:pPr algn="ctr"/>
            <a:r>
              <a:rPr lang="zh-CN" altLang="en-US" sz="2000" dirty="0">
                <a:solidFill>
                  <a:schemeClr val="bg1"/>
                </a:solidFill>
              </a:rPr>
              <a:t>模型比较</a:t>
            </a:r>
          </a:p>
        </p:txBody>
      </p:sp>
      <p:sp>
        <p:nvSpPr>
          <p:cNvPr id="6" name="文本框 5"/>
          <p:cNvSpPr txBox="1"/>
          <p:nvPr/>
        </p:nvSpPr>
        <p:spPr>
          <a:xfrm>
            <a:off x="478155" y="1436370"/>
            <a:ext cx="3059430" cy="398780"/>
          </a:xfrm>
          <a:prstGeom prst="rect">
            <a:avLst/>
          </a:prstGeom>
          <a:noFill/>
        </p:spPr>
        <p:txBody>
          <a:bodyPr wrap="square" rtlCol="0">
            <a:spAutoFit/>
          </a:bodyPr>
          <a:lstStyle/>
          <a:p>
            <a:r>
              <a:rPr lang="zh-CN" altLang="en-US" sz="2000"/>
              <a:t>月度</a:t>
            </a:r>
            <a:r>
              <a:rPr lang="zh-CN" altLang="en-US" sz="2000" dirty="0">
                <a:sym typeface="+mn-ea"/>
              </a:rPr>
              <a:t>样本外个股预测表现：</a:t>
            </a:r>
          </a:p>
        </p:txBody>
      </p:sp>
      <p:sp>
        <p:nvSpPr>
          <p:cNvPr id="7" name="文本框 6"/>
          <p:cNvSpPr txBox="1"/>
          <p:nvPr/>
        </p:nvSpPr>
        <p:spPr>
          <a:xfrm>
            <a:off x="7526655" y="2282190"/>
            <a:ext cx="4149725" cy="255333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相比无约束线性模型，限定自变量、或加惩罚项、或降维处理之后的线性模型的</a:t>
            </a:r>
            <a:r>
              <a:rPr lang="en-US" altLang="zh-CN" sz="2000" dirty="0"/>
              <a:t>R</a:t>
            </a:r>
            <a:r>
              <a:rPr lang="zh-CN" altLang="en-US" sz="2000" dirty="0"/>
              <a:t>方显著提升；</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非线性模型对预测能力有显著提升，神经网络是表现最好的非线性方法，其中</a:t>
            </a:r>
            <a:r>
              <a:rPr lang="en-US" altLang="zh-CN" sz="2000" dirty="0"/>
              <a:t>3</a:t>
            </a:r>
            <a:r>
              <a:rPr lang="zh-CN" altLang="en-US" sz="2000" dirty="0"/>
              <a:t>层的神经网络效果最佳。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实证研究</a:t>
            </a:r>
          </a:p>
        </p:txBody>
      </p:sp>
      <p:sp>
        <p:nvSpPr>
          <p:cNvPr id="2" name="灯片编号占位符 1"/>
          <p:cNvSpPr>
            <a:spLocks noGrp="1"/>
          </p:cNvSpPr>
          <p:nvPr>
            <p:ph type="sldNum" sz="quarter" idx="12"/>
          </p:nvPr>
        </p:nvSpPr>
        <p:spPr/>
        <p:txBody>
          <a:bodyPr/>
          <a:lstStyle/>
          <a:p>
            <a:fld id="{1827CD8D-0C45-4313-8514-3276C2338651}" type="slidenum">
              <a:rPr lang="zh-CN" altLang="en-US" smtClean="0"/>
              <a:t>11</a:t>
            </a:fld>
            <a:endParaRPr lang="zh-CN" altLang="en-US" dirty="0"/>
          </a:p>
        </p:txBody>
      </p:sp>
      <p:sp>
        <p:nvSpPr>
          <p:cNvPr id="5" name="文本框 4"/>
          <p:cNvSpPr txBox="1"/>
          <p:nvPr/>
        </p:nvSpPr>
        <p:spPr>
          <a:xfrm>
            <a:off x="478155" y="887095"/>
            <a:ext cx="2085340" cy="398780"/>
          </a:xfrm>
          <a:prstGeom prst="rect">
            <a:avLst/>
          </a:prstGeom>
          <a:solidFill>
            <a:srgbClr val="9C0308"/>
          </a:solidFill>
        </p:spPr>
        <p:txBody>
          <a:bodyPr wrap="square" rtlCol="0">
            <a:spAutoFit/>
          </a:bodyPr>
          <a:lstStyle/>
          <a:p>
            <a:pPr algn="ctr"/>
            <a:r>
              <a:rPr lang="zh-CN" altLang="en-US" sz="2000" dirty="0">
                <a:solidFill>
                  <a:schemeClr val="bg1"/>
                </a:solidFill>
              </a:rPr>
              <a:t>因子重要性排序</a:t>
            </a:r>
          </a:p>
        </p:txBody>
      </p:sp>
      <p:sp>
        <p:nvSpPr>
          <p:cNvPr id="6" name="文本框 5"/>
          <p:cNvSpPr txBox="1"/>
          <p:nvPr/>
        </p:nvSpPr>
        <p:spPr>
          <a:xfrm>
            <a:off x="478155" y="1436370"/>
            <a:ext cx="4944110" cy="398780"/>
          </a:xfrm>
          <a:prstGeom prst="rect">
            <a:avLst/>
          </a:prstGeom>
          <a:noFill/>
        </p:spPr>
        <p:txBody>
          <a:bodyPr wrap="square" rtlCol="0">
            <a:spAutoFit/>
          </a:bodyPr>
          <a:lstStyle/>
          <a:p>
            <a:r>
              <a:rPr lang="en-US" altLang="zh-CN" sz="2000"/>
              <a:t>R</a:t>
            </a:r>
            <a:r>
              <a:rPr lang="zh-CN" altLang="en-US" sz="2000"/>
              <a:t>方和</a:t>
            </a:r>
            <a:r>
              <a:rPr lang="en-US" altLang="zh-CN" sz="2000"/>
              <a:t>SSD</a:t>
            </a:r>
            <a:r>
              <a:rPr lang="zh-CN" altLang="en-US" sz="2000"/>
              <a:t>两种评价准则的结果高度一致：</a:t>
            </a:r>
          </a:p>
        </p:txBody>
      </p:sp>
      <p:sp>
        <p:nvSpPr>
          <p:cNvPr id="7" name="文本框 6"/>
          <p:cNvSpPr txBox="1"/>
          <p:nvPr/>
        </p:nvSpPr>
        <p:spPr>
          <a:xfrm>
            <a:off x="7138670" y="2412365"/>
            <a:ext cx="4649470" cy="2245360"/>
          </a:xfrm>
          <a:prstGeom prst="rect">
            <a:avLst/>
          </a:prstGeom>
          <a:noFill/>
          <a:ln w="19050">
            <a:solidFill>
              <a:srgbClr val="972022"/>
            </a:solidFill>
            <a:prstDash val="sysDash"/>
          </a:ln>
        </p:spPr>
        <p:txBody>
          <a:bodyPr wrap="square" rtlCol="0">
            <a:spAutoFit/>
          </a:bodyPr>
          <a:lstStyle/>
          <a:p>
            <a:pPr indent="0">
              <a:buFont typeface="Arial" panose="020B0604020202020204" pitchFamily="34" charset="0"/>
              <a:buNone/>
            </a:pPr>
            <a:r>
              <a:rPr lang="en-US" altLang="zh-CN" sz="2000" dirty="0"/>
              <a:t>      </a:t>
            </a:r>
            <a:r>
              <a:rPr lang="zh-CN" altLang="en-US" sz="2000" dirty="0"/>
              <a:t>在各个模型中，因子重要性排序基本是一致的：（由高到低）</a:t>
            </a:r>
            <a:r>
              <a:rPr lang="en-US" altLang="zh-CN" sz="2000" dirty="0"/>
              <a:t>be</a:t>
            </a:r>
            <a:endParaRPr lang="zh-CN" altLang="en-US" sz="2000" dirty="0"/>
          </a:p>
          <a:p>
            <a:pPr marL="342900" indent="-342900">
              <a:buFont typeface="Arial" panose="020B0604020202020204" pitchFamily="34" charset="0"/>
              <a:buChar char="•"/>
            </a:pPr>
            <a:r>
              <a:rPr lang="zh-CN" altLang="en-US" sz="2000" dirty="0"/>
              <a:t>基于最近价格趋势的因子，如动量；</a:t>
            </a:r>
          </a:p>
          <a:p>
            <a:pPr marL="342900" indent="-342900">
              <a:buFont typeface="Arial" panose="020B0604020202020204" pitchFamily="34" charset="0"/>
              <a:buChar char="•"/>
            </a:pPr>
            <a:r>
              <a:rPr lang="zh-CN" altLang="en-US" sz="2000" dirty="0"/>
              <a:t>流动性因子，如成交量及其波动率；</a:t>
            </a:r>
          </a:p>
          <a:p>
            <a:pPr marL="342900" indent="-342900">
              <a:buFont typeface="Arial" panose="020B0604020202020204" pitchFamily="34" charset="0"/>
              <a:buChar char="•"/>
            </a:pPr>
            <a:r>
              <a:rPr lang="zh-CN" altLang="en-US" sz="2000" dirty="0"/>
              <a:t>风险度量因子，如市场</a:t>
            </a:r>
            <a:r>
              <a:rPr lang="en-US" altLang="zh-CN" sz="2000" dirty="0"/>
              <a:t>β</a:t>
            </a:r>
            <a:r>
              <a:rPr lang="zh-CN" altLang="en-US" sz="2000" dirty="0"/>
              <a:t>；</a:t>
            </a:r>
          </a:p>
          <a:p>
            <a:pPr marL="342900" indent="-342900">
              <a:buFont typeface="Arial" panose="020B0604020202020204" pitchFamily="34" charset="0"/>
              <a:buChar char="•"/>
            </a:pPr>
            <a:r>
              <a:rPr lang="zh-CN" altLang="en-US" sz="2000" dirty="0"/>
              <a:t>估值比率和基本信号因子，如收益价格比</a:t>
            </a:r>
          </a:p>
        </p:txBody>
      </p:sp>
      <p:pic>
        <p:nvPicPr>
          <p:cNvPr id="8" name="图片 7"/>
          <p:cNvPicPr>
            <a:picLocks noChangeAspect="1"/>
          </p:cNvPicPr>
          <p:nvPr/>
        </p:nvPicPr>
        <p:blipFill>
          <a:blip r:embed="rId2"/>
          <a:stretch>
            <a:fillRect/>
          </a:stretch>
        </p:blipFill>
        <p:spPr>
          <a:xfrm>
            <a:off x="478155" y="1835150"/>
            <a:ext cx="6520815" cy="45186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实证研究</a:t>
            </a:r>
          </a:p>
        </p:txBody>
      </p:sp>
      <p:sp>
        <p:nvSpPr>
          <p:cNvPr id="2" name="灯片编号占位符 1"/>
          <p:cNvSpPr>
            <a:spLocks noGrp="1"/>
          </p:cNvSpPr>
          <p:nvPr>
            <p:ph type="sldNum" sz="quarter" idx="12"/>
          </p:nvPr>
        </p:nvSpPr>
        <p:spPr/>
        <p:txBody>
          <a:bodyPr/>
          <a:lstStyle/>
          <a:p>
            <a:fld id="{1827CD8D-0C45-4313-8514-3276C2338651}" type="slidenum">
              <a:rPr lang="zh-CN" altLang="en-US" smtClean="0"/>
              <a:t>12</a:t>
            </a:fld>
            <a:endParaRPr lang="zh-CN" altLang="en-US" dirty="0"/>
          </a:p>
        </p:txBody>
      </p:sp>
      <p:sp>
        <p:nvSpPr>
          <p:cNvPr id="5" name="文本框 4"/>
          <p:cNvSpPr txBox="1"/>
          <p:nvPr/>
        </p:nvSpPr>
        <p:spPr>
          <a:xfrm>
            <a:off x="478155" y="887095"/>
            <a:ext cx="3827145" cy="398780"/>
          </a:xfrm>
          <a:prstGeom prst="rect">
            <a:avLst/>
          </a:prstGeom>
          <a:solidFill>
            <a:srgbClr val="9C0308"/>
          </a:solidFill>
        </p:spPr>
        <p:txBody>
          <a:bodyPr wrap="square" rtlCol="0">
            <a:spAutoFit/>
          </a:bodyPr>
          <a:lstStyle/>
          <a:p>
            <a:pPr algn="ctr"/>
            <a:r>
              <a:rPr lang="zh-CN" altLang="en-US" sz="2000" dirty="0">
                <a:solidFill>
                  <a:schemeClr val="bg1"/>
                </a:solidFill>
              </a:rPr>
              <a:t>单个因子对预期收益的边际影响</a:t>
            </a:r>
          </a:p>
        </p:txBody>
      </p:sp>
      <p:sp>
        <p:nvSpPr>
          <p:cNvPr id="7" name="文本框 6"/>
          <p:cNvSpPr txBox="1"/>
          <p:nvPr/>
        </p:nvSpPr>
        <p:spPr>
          <a:xfrm>
            <a:off x="7704455" y="2806065"/>
            <a:ext cx="4457065" cy="706755"/>
          </a:xfrm>
          <a:prstGeom prst="rect">
            <a:avLst/>
          </a:prstGeom>
          <a:noFill/>
          <a:ln w="19050">
            <a:solidFill>
              <a:srgbClr val="972022"/>
            </a:solidFill>
            <a:prstDash val="sysDash"/>
          </a:ln>
        </p:spPr>
        <p:txBody>
          <a:bodyPr wrap="square" rtlCol="0">
            <a:spAutoFit/>
          </a:bodyPr>
          <a:lstStyle/>
          <a:p>
            <a:pPr indent="0">
              <a:buFont typeface="Arial" panose="020B0604020202020204" pitchFamily="34" charset="0"/>
              <a:buNone/>
            </a:pPr>
            <a:r>
              <a:rPr lang="zh-CN" altLang="en-US" sz="2000" dirty="0"/>
              <a:t>树和神经网络更能捕捉规模、动量因子和收益之间的关联性</a:t>
            </a:r>
          </a:p>
        </p:txBody>
      </p:sp>
      <p:pic>
        <p:nvPicPr>
          <p:cNvPr id="4" name="图片 3"/>
          <p:cNvPicPr>
            <a:picLocks noChangeAspect="1"/>
          </p:cNvPicPr>
          <p:nvPr/>
        </p:nvPicPr>
        <p:blipFill>
          <a:blip r:embed="rId2"/>
          <a:stretch>
            <a:fillRect/>
          </a:stretch>
        </p:blipFill>
        <p:spPr>
          <a:xfrm>
            <a:off x="171450" y="1536065"/>
            <a:ext cx="7533005" cy="47212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实证研究</a:t>
            </a:r>
          </a:p>
        </p:txBody>
      </p:sp>
      <p:sp>
        <p:nvSpPr>
          <p:cNvPr id="2" name="灯片编号占位符 1"/>
          <p:cNvSpPr>
            <a:spLocks noGrp="1"/>
          </p:cNvSpPr>
          <p:nvPr>
            <p:ph type="sldNum" sz="quarter" idx="12"/>
          </p:nvPr>
        </p:nvSpPr>
        <p:spPr/>
        <p:txBody>
          <a:bodyPr/>
          <a:lstStyle/>
          <a:p>
            <a:fld id="{1827CD8D-0C45-4313-8514-3276C2338651}" type="slidenum">
              <a:rPr lang="zh-CN" altLang="en-US" smtClean="0"/>
              <a:t>13</a:t>
            </a:fld>
            <a:endParaRPr lang="zh-CN" altLang="en-US" dirty="0"/>
          </a:p>
        </p:txBody>
      </p:sp>
      <p:sp>
        <p:nvSpPr>
          <p:cNvPr id="5" name="文本框 4"/>
          <p:cNvSpPr txBox="1"/>
          <p:nvPr/>
        </p:nvSpPr>
        <p:spPr>
          <a:xfrm>
            <a:off x="478155" y="963930"/>
            <a:ext cx="5087620" cy="398780"/>
          </a:xfrm>
          <a:prstGeom prst="rect">
            <a:avLst/>
          </a:prstGeom>
          <a:solidFill>
            <a:srgbClr val="9C0308"/>
          </a:solidFill>
        </p:spPr>
        <p:txBody>
          <a:bodyPr wrap="square" rtlCol="0">
            <a:spAutoFit/>
          </a:bodyPr>
          <a:lstStyle/>
          <a:p>
            <a:pPr algn="ctr"/>
            <a:r>
              <a:rPr lang="zh-CN" altLang="en-US" sz="2000" dirty="0">
                <a:solidFill>
                  <a:schemeClr val="bg1"/>
                </a:solidFill>
              </a:rPr>
              <a:t>同时变动一对因子，检验交互作用（</a:t>
            </a:r>
            <a:r>
              <a:rPr lang="en-US" altLang="zh-CN" sz="2000" dirty="0">
                <a:solidFill>
                  <a:schemeClr val="bg1"/>
                </a:solidFill>
              </a:rPr>
              <a:t>NN3</a:t>
            </a:r>
            <a:r>
              <a:rPr lang="zh-CN" altLang="en-US" sz="2000" dirty="0">
                <a:solidFill>
                  <a:schemeClr val="bg1"/>
                </a:solidFill>
              </a:rPr>
              <a:t>）</a:t>
            </a:r>
          </a:p>
        </p:txBody>
      </p:sp>
      <p:sp>
        <p:nvSpPr>
          <p:cNvPr id="7" name="文本框 6"/>
          <p:cNvSpPr txBox="1"/>
          <p:nvPr/>
        </p:nvSpPr>
        <p:spPr>
          <a:xfrm>
            <a:off x="7704455" y="2806065"/>
            <a:ext cx="4457065" cy="706755"/>
          </a:xfrm>
          <a:prstGeom prst="rect">
            <a:avLst/>
          </a:prstGeom>
          <a:noFill/>
          <a:ln w="19050">
            <a:solidFill>
              <a:srgbClr val="972022"/>
            </a:solidFill>
            <a:prstDash val="sysDash"/>
          </a:ln>
        </p:spPr>
        <p:txBody>
          <a:bodyPr wrap="square" rtlCol="0">
            <a:spAutoFit/>
          </a:bodyPr>
          <a:lstStyle/>
          <a:p>
            <a:pPr indent="0">
              <a:buFont typeface="Arial" panose="020B0604020202020204" pitchFamily="34" charset="0"/>
              <a:buNone/>
            </a:pPr>
            <a:r>
              <a:rPr lang="zh-CN" altLang="en-US" sz="2000" dirty="0"/>
              <a:t>神经网络确实能捕捉不同对因子之间的交互作用</a:t>
            </a:r>
          </a:p>
        </p:txBody>
      </p:sp>
      <p:pic>
        <p:nvPicPr>
          <p:cNvPr id="6" name="图片 5"/>
          <p:cNvPicPr>
            <a:picLocks noChangeAspect="1"/>
          </p:cNvPicPr>
          <p:nvPr/>
        </p:nvPicPr>
        <p:blipFill>
          <a:blip r:embed="rId2"/>
          <a:stretch>
            <a:fillRect/>
          </a:stretch>
        </p:blipFill>
        <p:spPr>
          <a:xfrm>
            <a:off x="478155" y="1501775"/>
            <a:ext cx="7192645" cy="48514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实证研究</a:t>
            </a:r>
          </a:p>
        </p:txBody>
      </p:sp>
      <p:sp>
        <p:nvSpPr>
          <p:cNvPr id="2" name="灯片编号占位符 1"/>
          <p:cNvSpPr>
            <a:spLocks noGrp="1"/>
          </p:cNvSpPr>
          <p:nvPr>
            <p:ph type="sldNum" sz="quarter" idx="12"/>
          </p:nvPr>
        </p:nvSpPr>
        <p:spPr/>
        <p:txBody>
          <a:bodyPr/>
          <a:lstStyle/>
          <a:p>
            <a:fld id="{1827CD8D-0C45-4313-8514-3276C2338651}" type="slidenum">
              <a:rPr lang="zh-CN" altLang="en-US" smtClean="0"/>
              <a:t>14</a:t>
            </a:fld>
            <a:endParaRPr lang="zh-CN" altLang="en-US" dirty="0"/>
          </a:p>
        </p:txBody>
      </p:sp>
      <p:sp>
        <p:nvSpPr>
          <p:cNvPr id="5" name="文本框 4"/>
          <p:cNvSpPr txBox="1"/>
          <p:nvPr/>
        </p:nvSpPr>
        <p:spPr>
          <a:xfrm>
            <a:off x="478155" y="1242695"/>
            <a:ext cx="2393950" cy="398780"/>
          </a:xfrm>
          <a:prstGeom prst="rect">
            <a:avLst/>
          </a:prstGeom>
          <a:solidFill>
            <a:srgbClr val="9C0308"/>
          </a:solidFill>
        </p:spPr>
        <p:txBody>
          <a:bodyPr wrap="square" rtlCol="0">
            <a:spAutoFit/>
          </a:bodyPr>
          <a:lstStyle/>
          <a:p>
            <a:pPr algn="ctr"/>
            <a:r>
              <a:rPr lang="zh-CN" altLang="en-US" sz="2000" dirty="0">
                <a:solidFill>
                  <a:schemeClr val="bg1"/>
                </a:solidFill>
              </a:rPr>
              <a:t>构建资产组合回测</a:t>
            </a:r>
          </a:p>
        </p:txBody>
      </p:sp>
      <p:pic>
        <p:nvPicPr>
          <p:cNvPr id="4" name="图片 3"/>
          <p:cNvPicPr>
            <a:picLocks noChangeAspect="1"/>
          </p:cNvPicPr>
          <p:nvPr/>
        </p:nvPicPr>
        <p:blipFill>
          <a:blip r:embed="rId2"/>
          <a:stretch>
            <a:fillRect/>
          </a:stretch>
        </p:blipFill>
        <p:spPr>
          <a:xfrm>
            <a:off x="420370" y="1981835"/>
            <a:ext cx="7948930" cy="4036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1827CD8D-0C45-4313-8514-3276C2338651}" type="slidenum">
              <a:rPr lang="zh-CN" altLang="en-US" smtClean="0"/>
              <a:t>15</a:t>
            </a:fld>
            <a:endParaRPr lang="zh-CN" altLang="en-US" dirty="0"/>
          </a:p>
        </p:txBody>
      </p:sp>
      <p:sp>
        <p:nvSpPr>
          <p:cNvPr id="11" name="标题 10"/>
          <p:cNvSpPr>
            <a:spLocks noGrp="1"/>
          </p:cNvSpPr>
          <p:nvPr>
            <p:ph type="title"/>
          </p:nvPr>
        </p:nvSpPr>
        <p:spPr/>
        <p:txBody>
          <a:bodyPr/>
          <a:lstStyle/>
          <a:p>
            <a:r>
              <a:rPr lang="zh-CN" altLang="en-US" dirty="0"/>
              <a:t>结论</a:t>
            </a:r>
          </a:p>
        </p:txBody>
      </p:sp>
      <p:sp>
        <p:nvSpPr>
          <p:cNvPr id="2" name="文本框 1"/>
          <p:cNvSpPr txBox="1"/>
          <p:nvPr/>
        </p:nvSpPr>
        <p:spPr>
          <a:xfrm>
            <a:off x="478155" y="2033905"/>
            <a:ext cx="911860" cy="398780"/>
          </a:xfrm>
          <a:prstGeom prst="rect">
            <a:avLst/>
          </a:prstGeom>
          <a:solidFill>
            <a:srgbClr val="9C0308"/>
          </a:solidFill>
        </p:spPr>
        <p:txBody>
          <a:bodyPr wrap="square" rtlCol="0">
            <a:spAutoFit/>
          </a:bodyPr>
          <a:lstStyle/>
          <a:p>
            <a:pPr algn="ctr"/>
            <a:r>
              <a:rPr lang="zh-CN" altLang="en-US" sz="2000" dirty="0">
                <a:solidFill>
                  <a:schemeClr val="bg1"/>
                </a:solidFill>
              </a:rPr>
              <a:t>结论</a:t>
            </a:r>
          </a:p>
        </p:txBody>
      </p:sp>
      <p:sp>
        <p:nvSpPr>
          <p:cNvPr id="7" name="文本框 6"/>
          <p:cNvSpPr txBox="1"/>
          <p:nvPr/>
        </p:nvSpPr>
        <p:spPr>
          <a:xfrm>
            <a:off x="478790" y="2432685"/>
            <a:ext cx="11481435" cy="22453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sym typeface="+mn-ea"/>
              </a:rPr>
              <a:t>在风险溢价的测量上，非线性模型比线性模型有更好预测能力，这来源于它们对因子之间的内在关联信息的捕获能力更强；</a:t>
            </a:r>
          </a:p>
          <a:p>
            <a:pPr marL="342900" indent="-342900">
              <a:buFont typeface="Arial" panose="020B0604020202020204" pitchFamily="34" charset="0"/>
              <a:buChar char="•"/>
            </a:pPr>
            <a:endParaRPr lang="zh-CN" altLang="en-US" sz="2000" dirty="0">
              <a:sym typeface="+mn-ea"/>
            </a:endParaRPr>
          </a:p>
          <a:p>
            <a:pPr marL="342900" indent="-342900">
              <a:buFont typeface="Arial" panose="020B0604020202020204" pitchFamily="34" charset="0"/>
              <a:buChar char="•"/>
            </a:pPr>
            <a:r>
              <a:rPr lang="zh-CN" altLang="en-US" sz="2000" dirty="0">
                <a:sym typeface="+mn-ea"/>
              </a:rPr>
              <a:t>神经网络是表现最好的非线性模型，并且</a:t>
            </a:r>
            <a:r>
              <a:rPr lang="en-US" altLang="zh-CN" sz="2000" dirty="0">
                <a:sym typeface="+mn-ea"/>
              </a:rPr>
              <a:t>“</a:t>
            </a:r>
            <a:r>
              <a:rPr lang="zh-CN" altLang="en-US" sz="2000" dirty="0">
                <a:sym typeface="+mn-ea"/>
              </a:rPr>
              <a:t>浅层</a:t>
            </a:r>
            <a:r>
              <a:rPr lang="en-US" altLang="zh-CN" sz="2000" dirty="0">
                <a:sym typeface="+mn-ea"/>
              </a:rPr>
              <a:t>”</a:t>
            </a:r>
            <a:r>
              <a:rPr lang="zh-CN" altLang="en-US" sz="2000" dirty="0">
                <a:sym typeface="+mn-ea"/>
              </a:rPr>
              <a:t>的学习效果好于</a:t>
            </a:r>
            <a:r>
              <a:rPr lang="en-US" altLang="zh-CN" sz="2000" dirty="0">
                <a:sym typeface="+mn-ea"/>
              </a:rPr>
              <a:t>“</a:t>
            </a:r>
            <a:r>
              <a:rPr lang="zh-CN" altLang="en-US" sz="2000" dirty="0">
                <a:sym typeface="+mn-ea"/>
              </a:rPr>
              <a:t>深度</a:t>
            </a:r>
            <a:r>
              <a:rPr lang="en-US" altLang="zh-CN" sz="2000" dirty="0">
                <a:sym typeface="+mn-ea"/>
              </a:rPr>
              <a:t>”</a:t>
            </a:r>
            <a:r>
              <a:rPr lang="zh-CN" altLang="en-US" sz="2000" dirty="0">
                <a:sym typeface="+mn-ea"/>
              </a:rPr>
              <a:t>学习（</a:t>
            </a:r>
            <a:r>
              <a:rPr lang="en-US" altLang="zh-CN" sz="2000" dirty="0">
                <a:sym typeface="+mn-ea"/>
              </a:rPr>
              <a:t>3</a:t>
            </a:r>
            <a:r>
              <a:rPr lang="zh-CN" altLang="en-US" sz="2000" dirty="0">
                <a:sym typeface="+mn-ea"/>
              </a:rPr>
              <a:t>层效果最好），可能是由于资产定价问题相对缺乏数据、信噪比较低；</a:t>
            </a:r>
          </a:p>
          <a:p>
            <a:pPr marL="342900" indent="-342900">
              <a:buFont typeface="Arial" panose="020B0604020202020204" pitchFamily="34" charset="0"/>
              <a:buChar char="•"/>
            </a:pPr>
            <a:endParaRPr lang="zh-CN" altLang="en-US" sz="2000" dirty="0">
              <a:sym typeface="+mn-ea"/>
            </a:endParaRPr>
          </a:p>
          <a:p>
            <a:pPr marL="342900" indent="-342900">
              <a:buFont typeface="Arial" panose="020B0604020202020204" pitchFamily="34" charset="0"/>
              <a:buChar char="•"/>
            </a:pPr>
            <a:r>
              <a:rPr lang="en-US" altLang="zh-CN" sz="2000" dirty="0">
                <a:sym typeface="+mn-ea"/>
              </a:rPr>
              <a:t>ML</a:t>
            </a:r>
            <a:r>
              <a:rPr lang="zh-CN" altLang="en-US" sz="2000" dirty="0">
                <a:sym typeface="+mn-ea"/>
              </a:rPr>
              <a:t>方法对于预测更大、更具流动性的股票回报和投资组合最有价值</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6924" y="4941128"/>
            <a:ext cx="4879975" cy="398780"/>
          </a:xfrm>
          <a:prstGeom prst="rect">
            <a:avLst/>
          </a:prstGeom>
          <a:noFill/>
        </p:spPr>
        <p:txBody>
          <a:bodyPr wrap="square" rtlCol="0">
            <a:spAutoFit/>
          </a:bodyPr>
          <a:lstStyle/>
          <a:p>
            <a:pPr algn="l">
              <a:buClrTx/>
              <a:buSzTx/>
              <a:buFontTx/>
            </a:pPr>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在量化投资中应用的常见误区</a:t>
            </a:r>
          </a:p>
        </p:txBody>
      </p:sp>
      <p:sp>
        <p:nvSpPr>
          <p:cNvPr id="6" name="文本框 5"/>
          <p:cNvSpPr txBox="1"/>
          <p:nvPr/>
        </p:nvSpPr>
        <p:spPr>
          <a:xfrm>
            <a:off x="4336924" y="2075295"/>
            <a:ext cx="4453984" cy="39878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用于实证资产风险溢价</a:t>
            </a:r>
          </a:p>
        </p:txBody>
      </p:sp>
      <p:sp>
        <p:nvSpPr>
          <p:cNvPr id="7" name="文本框 6"/>
          <p:cNvSpPr txBox="1"/>
          <p:nvPr/>
        </p:nvSpPr>
        <p:spPr>
          <a:xfrm>
            <a:off x="4337050" y="4039235"/>
            <a:ext cx="3540760" cy="398780"/>
          </a:xfrm>
          <a:prstGeom prst="rect">
            <a:avLst/>
          </a:prstGeom>
          <a:noFill/>
        </p:spPr>
        <p:txBody>
          <a:bodyPr wrap="square" rtlCol="0">
            <a:spAutoFit/>
          </a:bodyPr>
          <a:lstStyle/>
          <a:p>
            <a:r>
              <a:rPr lang="en-US" altLang="zh-CN" sz="2000">
                <a:solidFill>
                  <a:schemeClr val="bg1">
                    <a:lumMod val="65000"/>
                  </a:schemeClr>
                </a:solidFill>
                <a:latin typeface="微软雅黑" panose="020B0503020204020204" pitchFamily="34" charset="-122"/>
                <a:ea typeface="微软雅黑" panose="020B0503020204020204" pitchFamily="34" charset="-122"/>
              </a:rPr>
              <a:t>NLP</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7049" y="2936622"/>
            <a:ext cx="5228981" cy="400110"/>
          </a:xfrm>
          <a:prstGeom prst="rect">
            <a:avLst/>
          </a:prstGeom>
          <a:noFill/>
        </p:spPr>
        <p:txBody>
          <a:bodyPr wrap="square" rtlCol="0">
            <a:spAutoFit/>
          </a:bodyPr>
          <a:lstStyle/>
          <a:p>
            <a:r>
              <a:rPr lang="en-US" altLang="zh-CN" sz="2000" b="1" dirty="0">
                <a:solidFill>
                  <a:srgbClr val="9C0308"/>
                </a:solidFill>
                <a:latin typeface="微软雅黑" panose="020B0503020204020204" pitchFamily="34" charset="-122"/>
                <a:ea typeface="微软雅黑" panose="020B0503020204020204" pitchFamily="34" charset="-122"/>
              </a:rPr>
              <a:t>ML</a:t>
            </a:r>
            <a:r>
              <a:rPr lang="zh-CN" altLang="en-US" sz="2000" b="1" dirty="0">
                <a:solidFill>
                  <a:srgbClr val="9C0308"/>
                </a:solidFill>
                <a:latin typeface="微软雅黑" panose="020B0503020204020204" pitchFamily="34" charset="-122"/>
                <a:ea typeface="微软雅黑" panose="020B0503020204020204" pitchFamily="34" charset="-122"/>
              </a:rPr>
              <a:t>：基于基本面的量化多因子选股</a:t>
            </a:r>
          </a:p>
        </p:txBody>
      </p:sp>
      <p:sp>
        <p:nvSpPr>
          <p:cNvPr id="4" name="标题 3"/>
          <p:cNvSpPr>
            <a:spLocks noGrp="1"/>
          </p:cNvSpPr>
          <p:nvPr>
            <p:ph type="title"/>
          </p:nvPr>
        </p:nvSpPr>
        <p:spPr/>
        <p:txBody>
          <a:bodyPr/>
          <a:lstStyle/>
          <a:p>
            <a:r>
              <a:rPr lang="en-US" altLang="zh-CN" dirty="0"/>
              <a:t>ML</a:t>
            </a:r>
            <a:r>
              <a:rPr lang="zh-CN" altLang="en-US" dirty="0"/>
              <a:t>内培</a:t>
            </a:r>
          </a:p>
        </p:txBody>
      </p:sp>
      <p:sp>
        <p:nvSpPr>
          <p:cNvPr id="13" name="灯片编号占位符 3"/>
          <p:cNvSpPr>
            <a:spLocks noGrp="1"/>
          </p:cNvSpPr>
          <p:nvPr>
            <p:ph type="sldNum" sz="quarter" idx="12"/>
          </p:nvPr>
        </p:nvSpPr>
        <p:spPr/>
        <p:txBody>
          <a:bodyPr/>
          <a:lstStyle/>
          <a:p>
            <a:fld id="{1827CD8D-0C45-4313-8514-3276C2338651}" type="slidenum">
              <a:rPr lang="zh-CN" altLang="en-US" smtClean="0"/>
              <a:t>16</a:t>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1" y="1513541"/>
            <a:ext cx="10703169" cy="4654608"/>
          </a:xfrm>
          <a:prstGeom prst="rect">
            <a:avLst/>
          </a:prstGeom>
          <a:noFill/>
          <a:ln w="19050">
            <a:solidFill>
              <a:srgbClr val="972022"/>
            </a:solidFill>
            <a:prstDash val="sysDash"/>
          </a:ln>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价值投资理论：</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长期来看，一个公司的市值会反映这个公司的价值。也就是说，我们期待其股票价格是其财报相关指标（基本面相关数据）体现出的公司业绩表现的反映。</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使用当期数据预测下期走势的问题：</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随机扰动 信噪比</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EMH</a:t>
            </a:r>
          </a:p>
          <a:p>
            <a:pPr>
              <a:lnSpc>
                <a:spcPct val="150000"/>
              </a:lnSpc>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本文：根据历史基本面数据预测下期基本面，根据预测数据进行选股</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p:txBody>
      </p:sp>
      <p:sp>
        <p:nvSpPr>
          <p:cNvPr id="11" name="标题 10"/>
          <p:cNvSpPr>
            <a:spLocks noGrp="1"/>
          </p:cNvSpPr>
          <p:nvPr>
            <p:ph type="title"/>
          </p:nvPr>
        </p:nvSpPr>
        <p:spPr>
          <a:xfrm>
            <a:off x="478261" y="-16162"/>
            <a:ext cx="10049062" cy="1240846"/>
          </a:xfrm>
        </p:spPr>
        <p:txBody>
          <a:bodyPr/>
          <a:lstStyle/>
          <a:p>
            <a:r>
              <a:rPr lang="en-US" altLang="zh-CN" dirty="0"/>
              <a:t>Uncertainty-Aware Lookahead Factor Models for Quantitative Investing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17</a:t>
            </a:fld>
            <a:endParaRPr lang="zh-CN" altLang="en-US" dirty="0"/>
          </a:p>
        </p:txBody>
      </p:sp>
      <p:sp>
        <p:nvSpPr>
          <p:cNvPr id="20" name="文本框 19"/>
          <p:cNvSpPr txBox="1"/>
          <p:nvPr/>
        </p:nvSpPr>
        <p:spPr>
          <a:xfrm>
            <a:off x="478261" y="1113431"/>
            <a:ext cx="1076714" cy="400110"/>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Base</a:t>
            </a:r>
            <a:endParaRPr lang="zh-CN" altLang="en-US" sz="2000"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03014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1" y="1456160"/>
            <a:ext cx="10564877" cy="4192943"/>
          </a:xfrm>
          <a:prstGeom prst="rect">
            <a:avLst/>
          </a:prstGeom>
          <a:noFill/>
          <a:ln w="19050">
            <a:solidFill>
              <a:srgbClr val="972022"/>
            </a:solidFill>
            <a:prstDash val="sysDash"/>
          </a:ln>
        </p:spPr>
        <p:txBody>
          <a:bodyPr wrap="square" rtlCol="0">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Lookahead factor models</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LFMs</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Auto Reg</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Linear</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MLP</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LSTM</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UQ-MLP                                                     </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LFM UQ-LSTM</a:t>
            </a:r>
          </a:p>
          <a:p>
            <a:pPr marL="342900" indent="-342900">
              <a:lnSpc>
                <a:spcPct val="150000"/>
              </a:lnSpc>
              <a:buFont typeface="Wingdings" panose="05000000000000000000" pitchFamily="2" charset="2"/>
              <a:buChar char="u"/>
            </a:pP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考虑不确定性的</a:t>
            </a:r>
            <a:r>
              <a:rPr lang="en-US" altLang="zh-CN" sz="2000" dirty="0">
                <a:latin typeface="微软雅黑" panose="020B0503020204020204" pitchFamily="34" charset="-122"/>
                <a:ea typeface="微软雅黑" panose="020B0503020204020204" pitchFamily="34" charset="-122"/>
              </a:rPr>
              <a:t>LFM</a:t>
            </a:r>
            <a:r>
              <a:rPr lang="zh-CN" altLang="en-US" sz="2000" dirty="0">
                <a:latin typeface="微软雅黑" panose="020B0503020204020204" pitchFamily="34" charset="-122"/>
                <a:ea typeface="微软雅黑" panose="020B0503020204020204" pitchFamily="34" charset="-122"/>
              </a:rPr>
              <a:t>模型表现最好，年化收益</a:t>
            </a:r>
            <a:r>
              <a:rPr lang="en-US" altLang="zh-CN" sz="2000" dirty="0">
                <a:latin typeface="微软雅黑" panose="020B0503020204020204" pitchFamily="34" charset="-122"/>
                <a:ea typeface="微软雅黑" panose="020B0503020204020204" pitchFamily="34" charset="-122"/>
              </a:rPr>
              <a:t>17.7%</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vs 14.0%),</a:t>
            </a:r>
            <a:r>
              <a:rPr lang="zh-CN" altLang="en-US" sz="2000" dirty="0">
                <a:latin typeface="微软雅黑" panose="020B0503020204020204" pitchFamily="34" charset="-122"/>
                <a:ea typeface="微软雅黑" panose="020B0503020204020204" pitchFamily="34" charset="-122"/>
              </a:rPr>
              <a:t> 夏普比</a:t>
            </a:r>
            <a:r>
              <a:rPr lang="en-US" altLang="zh-CN" sz="2000" dirty="0">
                <a:latin typeface="微软雅黑" panose="020B0503020204020204" pitchFamily="34" charset="-122"/>
                <a:ea typeface="微软雅黑" panose="020B0503020204020204" pitchFamily="34" charset="-122"/>
              </a:rPr>
              <a:t>0.84</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vs 0.52</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1" name="标题 10"/>
          <p:cNvSpPr>
            <a:spLocks noGrp="1"/>
          </p:cNvSpPr>
          <p:nvPr>
            <p:ph type="title"/>
          </p:nvPr>
        </p:nvSpPr>
        <p:spPr/>
        <p:txBody>
          <a:bodyPr/>
          <a:lstStyle/>
          <a:p>
            <a:r>
              <a:rPr lang="en-US" altLang="zh-CN" dirty="0"/>
              <a:t>LFMs</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18</a:t>
            </a:fld>
            <a:endParaRPr lang="zh-CN" altLang="en-US" dirty="0"/>
          </a:p>
        </p:txBody>
      </p:sp>
      <p:sp>
        <p:nvSpPr>
          <p:cNvPr id="10" name="文本框 9">
            <a:extLst>
              <a:ext uri="{FF2B5EF4-FFF2-40B4-BE49-F238E27FC236}">
                <a16:creationId xmlns:a16="http://schemas.microsoft.com/office/drawing/2014/main" id="{A0367F31-BFFF-494F-9EC7-A0BF352CE37F}"/>
              </a:ext>
            </a:extLst>
          </p:cNvPr>
          <p:cNvSpPr txBox="1"/>
          <p:nvPr/>
        </p:nvSpPr>
        <p:spPr>
          <a:xfrm>
            <a:off x="478261" y="1056050"/>
            <a:ext cx="1162970" cy="400110"/>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models</a:t>
            </a:r>
            <a:endParaRPr lang="zh-CN" altLang="en-US" sz="2000" dirty="0">
              <a:solidFill>
                <a:schemeClr val="bg1"/>
              </a:solidFill>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AADB7E1F-331B-4929-AEE9-825EB2F09116}"/>
              </a:ext>
            </a:extLst>
          </p:cNvPr>
          <p:cNvPicPr>
            <a:picLocks noChangeAspect="1"/>
          </p:cNvPicPr>
          <p:nvPr/>
        </p:nvPicPr>
        <p:blipFill>
          <a:blip r:embed="rId3"/>
          <a:stretch>
            <a:fillRect/>
          </a:stretch>
        </p:blipFill>
        <p:spPr>
          <a:xfrm>
            <a:off x="5795962" y="3743301"/>
            <a:ext cx="657225" cy="609600"/>
          </a:xfrm>
          <a:prstGeom prst="rect">
            <a:avLst/>
          </a:prstGeom>
        </p:spPr>
      </p:pic>
      <p:pic>
        <p:nvPicPr>
          <p:cNvPr id="3" name="图片 2">
            <a:extLst>
              <a:ext uri="{FF2B5EF4-FFF2-40B4-BE49-F238E27FC236}">
                <a16:creationId xmlns:a16="http://schemas.microsoft.com/office/drawing/2014/main" id="{952AC7F2-B7DF-4251-90A2-9C66A1389D36}"/>
              </a:ext>
            </a:extLst>
          </p:cNvPr>
          <p:cNvPicPr>
            <a:picLocks noChangeAspect="1"/>
          </p:cNvPicPr>
          <p:nvPr/>
        </p:nvPicPr>
        <p:blipFill>
          <a:blip r:embed="rId4"/>
          <a:stretch>
            <a:fillRect/>
          </a:stretch>
        </p:blipFill>
        <p:spPr>
          <a:xfrm>
            <a:off x="5767387" y="2571775"/>
            <a:ext cx="685800" cy="542925"/>
          </a:xfrm>
          <a:prstGeom prst="rect">
            <a:avLst/>
          </a:prstGeom>
        </p:spPr>
      </p:pic>
    </p:spTree>
    <p:extLst>
      <p:ext uri="{BB962C8B-B14F-4D97-AF65-F5344CB8AC3E}">
        <p14:creationId xmlns:p14="http://schemas.microsoft.com/office/powerpoint/2010/main" val="3236359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2" y="1359777"/>
            <a:ext cx="10338100" cy="499624"/>
          </a:xfrm>
          <a:prstGeom prst="rect">
            <a:avLst/>
          </a:prstGeom>
          <a:noFill/>
          <a:ln w="19050">
            <a:solidFill>
              <a:srgbClr val="972022"/>
            </a:solidFill>
            <a:prstDash val="sysDash"/>
          </a:ln>
        </p:spPr>
        <p:txBody>
          <a:bodyPr wrap="square" rtlCol="0">
            <a:spAutoFit/>
          </a:bodyPr>
          <a:lstStyle/>
          <a:p>
            <a:pPr marL="342900" indent="-342900">
              <a:lnSpc>
                <a:spcPct val="150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多层感知机模型</a:t>
            </a:r>
            <a:endParaRPr lang="en-US" altLang="zh-CN" sz="2000" b="1" dirty="0">
              <a:latin typeface="微软雅黑" panose="020B0503020204020204" pitchFamily="34" charset="-122"/>
              <a:ea typeface="微软雅黑" panose="020B0503020204020204" pitchFamily="34" charset="-122"/>
            </a:endParaRPr>
          </a:p>
        </p:txBody>
      </p:sp>
      <p:sp>
        <p:nvSpPr>
          <p:cNvPr id="11" name="标题 10"/>
          <p:cNvSpPr>
            <a:spLocks noGrp="1"/>
          </p:cNvSpPr>
          <p:nvPr>
            <p:ph type="title"/>
          </p:nvPr>
        </p:nvSpPr>
        <p:spPr/>
        <p:txBody>
          <a:bodyPr/>
          <a:lstStyle/>
          <a:p>
            <a:r>
              <a:rPr lang="zh-CN" altLang="en-US" dirty="0"/>
              <a:t>基本面预测</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19</a:t>
            </a:fld>
            <a:endParaRPr lang="zh-CN" altLang="en-US" dirty="0"/>
          </a:p>
        </p:txBody>
      </p:sp>
      <p:sp>
        <p:nvSpPr>
          <p:cNvPr id="10" name="文本框 9">
            <a:extLst>
              <a:ext uri="{FF2B5EF4-FFF2-40B4-BE49-F238E27FC236}">
                <a16:creationId xmlns:a16="http://schemas.microsoft.com/office/drawing/2014/main" id="{A0367F31-BFFF-494F-9EC7-A0BF352CE37F}"/>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MLP</a:t>
            </a:r>
            <a:endParaRPr lang="zh-CN" altLang="en-US" sz="2000" dirty="0">
              <a:solidFill>
                <a:schemeClr val="bg1"/>
              </a:solidFill>
              <a:latin typeface="Times New Roman" panose="02020603050405020304" pitchFamily="18" charset="0"/>
              <a:ea typeface="微软雅黑" panose="020B0503020204020204" pitchFamily="34" charset="-122"/>
            </a:endParaRPr>
          </a:p>
        </p:txBody>
      </p:sp>
      <p:pic>
        <p:nvPicPr>
          <p:cNvPr id="7" name="图片 6" descr="https://img-blog.csdn.net/20150128033221168?watermark/2/text/aHR0cDovL2Jsb2cuY3Nkbi5uZXQvdTAxMjE2MjYxMw==/font/5a6L5L2T/fontsize/400/fill/I0JBQkFCMA==/dissolve/70/gravity/Center">
            <a:extLst>
              <a:ext uri="{FF2B5EF4-FFF2-40B4-BE49-F238E27FC236}">
                <a16:creationId xmlns:a16="http://schemas.microsoft.com/office/drawing/2014/main" id="{B41AB0A9-5246-4AF6-B36A-3C95A6919E3B}"/>
              </a:ext>
            </a:extLst>
          </p:cNvPr>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570641" y="2227469"/>
            <a:ext cx="4513006" cy="2480192"/>
          </a:xfrm>
          <a:prstGeom prst="rect">
            <a:avLst/>
          </a:prstGeom>
          <a:noFill/>
          <a:ln>
            <a:noFill/>
          </a:ln>
        </p:spPr>
      </p:pic>
      <p:sp>
        <p:nvSpPr>
          <p:cNvPr id="8" name="文本框 7">
            <a:extLst>
              <a:ext uri="{FF2B5EF4-FFF2-40B4-BE49-F238E27FC236}">
                <a16:creationId xmlns:a16="http://schemas.microsoft.com/office/drawing/2014/main" id="{EF50D1B3-898E-4251-B517-D4F358106748}"/>
              </a:ext>
            </a:extLst>
          </p:cNvPr>
          <p:cNvSpPr txBox="1"/>
          <p:nvPr/>
        </p:nvSpPr>
        <p:spPr>
          <a:xfrm>
            <a:off x="478261" y="2171261"/>
            <a:ext cx="5825094" cy="2536400"/>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神经元接收到来自</a:t>
            </a:r>
            <a:r>
              <a:rPr lang="en-US" altLang="zh-CN" dirty="0">
                <a:latin typeface="微软雅黑" panose="020B0503020204020204" pitchFamily="34" charset="-122"/>
                <a:ea typeface="微软雅黑" panose="020B0503020204020204" pitchFamily="34" charset="-122"/>
              </a:rPr>
              <a:t>η </a:t>
            </a:r>
            <a:r>
              <a:rPr lang="zh-CN" altLang="en-US" dirty="0">
                <a:latin typeface="微软雅黑" panose="020B0503020204020204" pitchFamily="34" charset="-122"/>
                <a:ea typeface="微软雅黑" panose="020B0503020204020204" pitchFamily="34" charset="-122"/>
              </a:rPr>
              <a:t>个其他神经元传递过来的输入信号，这些输入信号通过带权重的连接</a:t>
            </a:r>
            <a:r>
              <a:rPr lang="en-US" altLang="zh-CN" dirty="0">
                <a:latin typeface="微软雅黑" panose="020B0503020204020204" pitchFamily="34" charset="-122"/>
                <a:ea typeface="微软雅黑" panose="020B0503020204020204" pitchFamily="34" charset="-122"/>
              </a:rPr>
              <a:t>( connection)</a:t>
            </a:r>
            <a:r>
              <a:rPr lang="zh-CN" altLang="en-US" dirty="0">
                <a:latin typeface="微软雅黑" panose="020B0503020204020204" pitchFamily="34" charset="-122"/>
                <a:ea typeface="微软雅黑" panose="020B0503020204020204" pitchFamily="34" charset="-122"/>
              </a:rPr>
              <a:t>进行传递</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神经元接收到的总输入值将与神经元的阀值进行比较</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激活函数</a:t>
            </a:r>
            <a:r>
              <a:rPr lang="en-US" altLang="zh-CN" dirty="0">
                <a:latin typeface="微软雅黑" panose="020B0503020204020204" pitchFamily="34" charset="-122"/>
                <a:ea typeface="微软雅黑" panose="020B0503020204020204" pitchFamily="34" charset="-122"/>
              </a:rPr>
              <a:t>" (activation function) </a:t>
            </a:r>
            <a:r>
              <a:rPr lang="zh-CN" altLang="en-US" dirty="0">
                <a:latin typeface="微软雅黑" panose="020B0503020204020204" pitchFamily="34" charset="-122"/>
                <a:ea typeface="微软雅黑" panose="020B0503020204020204" pitchFamily="34" charset="-122"/>
              </a:rPr>
              <a:t>处理以产生神经元的输出</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63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6924" y="4941128"/>
            <a:ext cx="4879975" cy="398780"/>
          </a:xfrm>
          <a:prstGeom prst="rect">
            <a:avLst/>
          </a:prstGeom>
          <a:noFill/>
        </p:spPr>
        <p:txBody>
          <a:bodyPr wrap="square" rtlCol="0">
            <a:spAutoFit/>
          </a:bodyPr>
          <a:lstStyle/>
          <a:p>
            <a:pPr algn="l">
              <a:buClrTx/>
              <a:buSzTx/>
              <a:buFontTx/>
            </a:pPr>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在量化投资中应用的常见误区</a:t>
            </a:r>
          </a:p>
        </p:txBody>
      </p:sp>
      <p:sp>
        <p:nvSpPr>
          <p:cNvPr id="6" name="文本框 5"/>
          <p:cNvSpPr txBox="1"/>
          <p:nvPr/>
        </p:nvSpPr>
        <p:spPr>
          <a:xfrm>
            <a:off x="4336924" y="2075295"/>
            <a:ext cx="4453984" cy="398780"/>
          </a:xfrm>
          <a:prstGeom prst="rect">
            <a:avLst/>
          </a:prstGeom>
          <a:noFill/>
        </p:spPr>
        <p:txBody>
          <a:bodyPr wrap="square" rtlCol="0">
            <a:spAutoFit/>
          </a:bodyPr>
          <a:lstStyle/>
          <a:p>
            <a:r>
              <a:rPr lang="en-US" altLang="zh-CN" sz="2000" b="1" dirty="0">
                <a:solidFill>
                  <a:srgbClr val="B23E3E"/>
                </a:solidFill>
                <a:latin typeface="微软雅黑" panose="020B0503020204020204" pitchFamily="34" charset="-122"/>
                <a:ea typeface="微软雅黑" panose="020B0503020204020204" pitchFamily="34" charset="-122"/>
              </a:rPr>
              <a:t>ML</a:t>
            </a:r>
            <a:r>
              <a:rPr lang="zh-CN" altLang="en-US" sz="2000" b="1" dirty="0">
                <a:solidFill>
                  <a:srgbClr val="B23E3E"/>
                </a:solidFill>
                <a:latin typeface="微软雅黑" panose="020B0503020204020204" pitchFamily="34" charset="-122"/>
                <a:ea typeface="微软雅黑" panose="020B0503020204020204" pitchFamily="34" charset="-122"/>
              </a:rPr>
              <a:t>用于实证资产风险溢价</a:t>
            </a:r>
          </a:p>
        </p:txBody>
      </p:sp>
      <p:sp>
        <p:nvSpPr>
          <p:cNvPr id="7" name="文本框 6"/>
          <p:cNvSpPr txBox="1"/>
          <p:nvPr/>
        </p:nvSpPr>
        <p:spPr>
          <a:xfrm>
            <a:off x="4337050" y="4039235"/>
            <a:ext cx="3540760" cy="398780"/>
          </a:xfrm>
          <a:prstGeom prst="rect">
            <a:avLst/>
          </a:prstGeom>
          <a:noFill/>
        </p:spPr>
        <p:txBody>
          <a:bodyPr wrap="square" rtlCol="0">
            <a:spAutoFit/>
          </a:bodyPr>
          <a:lstStyle/>
          <a:p>
            <a:r>
              <a:rPr lang="en-US" altLang="zh-CN" sz="2000">
                <a:solidFill>
                  <a:schemeClr val="bg1">
                    <a:lumMod val="65000"/>
                  </a:schemeClr>
                </a:solidFill>
                <a:latin typeface="微软雅黑" panose="020B0503020204020204" pitchFamily="34" charset="-122"/>
                <a:ea typeface="微软雅黑" panose="020B0503020204020204" pitchFamily="34" charset="-122"/>
              </a:rPr>
              <a:t>NLP</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6924" y="2977188"/>
            <a:ext cx="5228981"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：基于基本面的量化多因子选股</a:t>
            </a:r>
          </a:p>
        </p:txBody>
      </p:sp>
      <p:sp>
        <p:nvSpPr>
          <p:cNvPr id="4" name="标题 3"/>
          <p:cNvSpPr>
            <a:spLocks noGrp="1"/>
          </p:cNvSpPr>
          <p:nvPr>
            <p:ph type="title"/>
          </p:nvPr>
        </p:nvSpPr>
        <p:spPr/>
        <p:txBody>
          <a:bodyPr/>
          <a:lstStyle/>
          <a:p>
            <a:r>
              <a:rPr lang="en-US" altLang="zh-CN" dirty="0"/>
              <a:t>ML</a:t>
            </a:r>
            <a:r>
              <a:rPr lang="zh-CN" altLang="en-US" dirty="0"/>
              <a:t>内培</a:t>
            </a:r>
          </a:p>
        </p:txBody>
      </p:sp>
      <p:sp>
        <p:nvSpPr>
          <p:cNvPr id="13" name="灯片编号占位符 3"/>
          <p:cNvSpPr>
            <a:spLocks noGrp="1"/>
          </p:cNvSpPr>
          <p:nvPr>
            <p:ph type="sldNum" sz="quarter" idx="12"/>
          </p:nvPr>
        </p:nvSpPr>
        <p:spPr/>
        <p:txBody>
          <a:bodyPr/>
          <a:lstStyle/>
          <a:p>
            <a:fld id="{1827CD8D-0C45-4313-8514-3276C2338651}" type="slidenum">
              <a:rPr lang="zh-CN" altLang="en-US" smtClean="0"/>
              <a:t>2</a:t>
            </a:fld>
            <a:endParaRPr lang="zh-CN" altLang="en-US" dirty="0"/>
          </a:p>
        </p:txBody>
      </p:sp>
    </p:spTree>
    <p:extLst>
      <p:ext uri="{BB962C8B-B14F-4D97-AF65-F5344CB8AC3E}">
        <p14:creationId xmlns:p14="http://schemas.microsoft.com/office/powerpoint/2010/main" val="289957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2" y="1359777"/>
            <a:ext cx="10338100" cy="499624"/>
          </a:xfrm>
          <a:prstGeom prst="rect">
            <a:avLst/>
          </a:prstGeom>
          <a:noFill/>
          <a:ln w="19050">
            <a:solidFill>
              <a:srgbClr val="972022"/>
            </a:solidFill>
            <a:prstDash val="sysDash"/>
          </a:ln>
        </p:spPr>
        <p:txBody>
          <a:bodyPr wrap="square" rtlCol="0">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Long short term memory</a:t>
            </a:r>
          </a:p>
        </p:txBody>
      </p:sp>
      <p:sp>
        <p:nvSpPr>
          <p:cNvPr id="11" name="标题 10"/>
          <p:cNvSpPr>
            <a:spLocks noGrp="1"/>
          </p:cNvSpPr>
          <p:nvPr>
            <p:ph type="title"/>
          </p:nvPr>
        </p:nvSpPr>
        <p:spPr/>
        <p:txBody>
          <a:bodyPr/>
          <a:lstStyle/>
          <a:p>
            <a:r>
              <a:rPr lang="zh-CN" altLang="en-US" dirty="0"/>
              <a:t>基本面预测</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20</a:t>
            </a:fld>
            <a:endParaRPr lang="zh-CN" altLang="en-US" dirty="0"/>
          </a:p>
        </p:txBody>
      </p:sp>
      <p:sp>
        <p:nvSpPr>
          <p:cNvPr id="10" name="文本框 9">
            <a:extLst>
              <a:ext uri="{FF2B5EF4-FFF2-40B4-BE49-F238E27FC236}">
                <a16:creationId xmlns:a16="http://schemas.microsoft.com/office/drawing/2014/main" id="{A0367F31-BFFF-494F-9EC7-A0BF352CE37F}"/>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LSTM</a:t>
            </a:r>
            <a:endParaRPr lang="zh-CN" altLang="en-US" sz="2000" dirty="0">
              <a:solidFill>
                <a:schemeClr val="bg1"/>
              </a:solidFill>
              <a:latin typeface="Times New Roman" panose="02020603050405020304" pitchFamily="18" charset="0"/>
              <a:ea typeface="微软雅黑" panose="020B0503020204020204" pitchFamily="34" charset="-122"/>
            </a:endParaRPr>
          </a:p>
        </p:txBody>
      </p:sp>
      <p:pic>
        <p:nvPicPr>
          <p:cNvPr id="8" name="图片 7" descr="https://pic2.zhimg.com/80/v2-e9a9acf152bf3cc6647ba2a32676318d_720w.jpg">
            <a:extLst>
              <a:ext uri="{FF2B5EF4-FFF2-40B4-BE49-F238E27FC236}">
                <a16:creationId xmlns:a16="http://schemas.microsoft.com/office/drawing/2014/main" id="{309A2CC1-9A2C-4846-BB5B-F95AB7CBA7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276745"/>
            <a:ext cx="5061424" cy="2304510"/>
          </a:xfrm>
          <a:prstGeom prst="rect">
            <a:avLst/>
          </a:prstGeom>
          <a:noFill/>
          <a:ln>
            <a:noFill/>
          </a:ln>
        </p:spPr>
      </p:pic>
      <p:sp>
        <p:nvSpPr>
          <p:cNvPr id="9" name="文本框 8">
            <a:extLst>
              <a:ext uri="{FF2B5EF4-FFF2-40B4-BE49-F238E27FC236}">
                <a16:creationId xmlns:a16="http://schemas.microsoft.com/office/drawing/2014/main" id="{9A91E5FD-5BA5-4F5D-91D0-C3DE3955569F}"/>
              </a:ext>
            </a:extLst>
          </p:cNvPr>
          <p:cNvSpPr txBox="1"/>
          <p:nvPr/>
        </p:nvSpPr>
        <p:spPr>
          <a:xfrm>
            <a:off x="478261" y="2171260"/>
            <a:ext cx="5276676" cy="2951898"/>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Gate units: a multiplicative input/output gate unit id introduced to protect the memory contents stores in j from perturbation by irrelevant inputs</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Memory cell</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Memory cell blocks: share the same input/output gate</a:t>
            </a:r>
            <a:endParaRPr lang="zh-CN" altLang="zh-CN"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632A9169-B7D3-45A2-B643-22B9A053AC51}"/>
              </a:ext>
            </a:extLst>
          </p:cNvPr>
          <p:cNvSpPr txBox="1"/>
          <p:nvPr/>
        </p:nvSpPr>
        <p:spPr>
          <a:xfrm>
            <a:off x="478261" y="5457823"/>
            <a:ext cx="9125057" cy="874407"/>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RNN</a:t>
            </a:r>
            <a:r>
              <a:rPr lang="zh-CN" altLang="en-US" dirty="0">
                <a:latin typeface="微软雅黑" panose="020B0503020204020204" pitchFamily="34" charset="-122"/>
                <a:ea typeface="微软雅黑" panose="020B0503020204020204" pitchFamily="34" charset="-122"/>
              </a:rPr>
              <a:t>的基础上改进得到，在每个单元节点上有两个输入输出，其中一个代表短期记忆，大多进行非线性变化，变化大；而另一个代表长期记忆，序列间变化小</a:t>
            </a: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5226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1" y="1359777"/>
            <a:ext cx="10658661" cy="507758"/>
          </a:xfrm>
          <a:prstGeom prst="rect">
            <a:avLst/>
          </a:prstGeom>
          <a:noFill/>
          <a:ln w="19050">
            <a:solidFill>
              <a:srgbClr val="972022"/>
            </a:solidFill>
            <a:prstDash val="sysDash"/>
          </a:ln>
        </p:spPr>
        <p:txBody>
          <a:bodyPr wrap="square" rtlCol="0">
            <a:spAutoFit/>
          </a:bodyPr>
          <a:lstStyle/>
          <a:p>
            <a:pPr marL="342900" indent="-342900">
              <a:lnSpc>
                <a:spcPct val="150000"/>
              </a:lnSpc>
              <a:buFont typeface="Wingdings" panose="05000000000000000000" pitchFamily="2" charset="2"/>
              <a:buChar char="u"/>
            </a:pPr>
            <a:r>
              <a:rPr lang="en-US" altLang="zh-CN" sz="2000" b="1" dirty="0">
                <a:latin typeface="微软雅黑" panose="020B0503020204020204" pitchFamily="34" charset="-122"/>
                <a:ea typeface="微软雅黑" panose="020B0503020204020204" pitchFamily="34" charset="-122"/>
              </a:rPr>
              <a:t>Neural heteroscedastic regression</a:t>
            </a:r>
          </a:p>
        </p:txBody>
      </p:sp>
      <p:sp>
        <p:nvSpPr>
          <p:cNvPr id="11" name="标题 10"/>
          <p:cNvSpPr>
            <a:spLocks noGrp="1"/>
          </p:cNvSpPr>
          <p:nvPr>
            <p:ph type="title"/>
          </p:nvPr>
        </p:nvSpPr>
        <p:spPr/>
        <p:txBody>
          <a:bodyPr/>
          <a:lstStyle/>
          <a:p>
            <a:r>
              <a:rPr lang="zh-CN" altLang="en-US" dirty="0"/>
              <a:t>不确定性预测</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21</a:t>
            </a:fld>
            <a:endParaRPr lang="zh-CN" altLang="en-US" dirty="0"/>
          </a:p>
        </p:txBody>
      </p:sp>
      <p:sp>
        <p:nvSpPr>
          <p:cNvPr id="10" name="文本框 9">
            <a:extLst>
              <a:ext uri="{FF2B5EF4-FFF2-40B4-BE49-F238E27FC236}">
                <a16:creationId xmlns:a16="http://schemas.microsoft.com/office/drawing/2014/main" id="{A0367F31-BFFF-494F-9EC7-A0BF352CE37F}"/>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NHR</a:t>
            </a:r>
            <a:endParaRPr lang="zh-CN" altLang="en-US" sz="2000" dirty="0">
              <a:solidFill>
                <a:schemeClr val="bg1"/>
              </a:solidFill>
              <a:latin typeface="Times New Roman" panose="02020603050405020304" pitchFamily="18" charset="0"/>
              <a:ea typeface="微软雅黑" panose="020B0503020204020204" pitchFamily="34" charset="-122"/>
            </a:endParaRPr>
          </a:p>
        </p:txBody>
      </p:sp>
      <p:pic>
        <p:nvPicPr>
          <p:cNvPr id="7" name="图片 6">
            <a:extLst>
              <a:ext uri="{FF2B5EF4-FFF2-40B4-BE49-F238E27FC236}">
                <a16:creationId xmlns:a16="http://schemas.microsoft.com/office/drawing/2014/main" id="{5AA54CC9-5FD6-4522-AC91-66699DCA9C6E}"/>
              </a:ext>
            </a:extLst>
          </p:cNvPr>
          <p:cNvPicPr/>
          <p:nvPr/>
        </p:nvPicPr>
        <p:blipFill>
          <a:blip r:embed="rId3"/>
          <a:stretch>
            <a:fillRect/>
          </a:stretch>
        </p:blipFill>
        <p:spPr>
          <a:xfrm>
            <a:off x="6303355" y="2171261"/>
            <a:ext cx="5201383" cy="1326906"/>
          </a:xfrm>
          <a:prstGeom prst="rect">
            <a:avLst/>
          </a:prstGeom>
        </p:spPr>
      </p:pic>
      <p:sp>
        <p:nvSpPr>
          <p:cNvPr id="12" name="文本框 11">
            <a:extLst>
              <a:ext uri="{FF2B5EF4-FFF2-40B4-BE49-F238E27FC236}">
                <a16:creationId xmlns:a16="http://schemas.microsoft.com/office/drawing/2014/main" id="{FCB3DE75-0E5B-4246-94AA-FC42E70E2898}"/>
              </a:ext>
            </a:extLst>
          </p:cNvPr>
          <p:cNvSpPr txBox="1"/>
          <p:nvPr/>
        </p:nvSpPr>
        <p:spPr>
          <a:xfrm>
            <a:off x="478261" y="2171261"/>
            <a:ext cx="5410386" cy="3859839"/>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以</a:t>
            </a:r>
            <a:r>
              <a:rPr lang="en-US" altLang="zh-CN" dirty="0">
                <a:latin typeface="微软雅黑" panose="020B0503020204020204" pitchFamily="34" charset="-122"/>
                <a:ea typeface="微软雅黑" panose="020B0503020204020204" pitchFamily="34" charset="-122"/>
              </a:rPr>
              <a:t>DNN</a:t>
            </a:r>
            <a:r>
              <a:rPr lang="zh-CN" altLang="en-US" dirty="0">
                <a:latin typeface="微软雅黑" panose="020B0503020204020204" pitchFamily="34" charset="-122"/>
                <a:ea typeface="微软雅黑" panose="020B0503020204020204" pitchFamily="34" charset="-122"/>
              </a:rPr>
              <a:t>为基础</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g(x)</a:t>
            </a:r>
            <a:r>
              <a:rPr lang="zh-CN" altLang="en-US" dirty="0">
                <a:latin typeface="微软雅黑" panose="020B0503020204020204" pitchFamily="34" charset="-122"/>
                <a:ea typeface="微软雅黑" panose="020B0503020204020204" pitchFamily="34" charset="-122"/>
              </a:rPr>
              <a:t>代表模型预测的方差，</a:t>
            </a:r>
            <a:r>
              <a:rPr lang="en-US" altLang="zh-CN" dirty="0">
                <a:latin typeface="微软雅黑" panose="020B0503020204020204" pitchFamily="34" charset="-122"/>
                <a:ea typeface="微软雅黑" panose="020B0503020204020204" pitchFamily="34" charset="-122"/>
              </a:rPr>
              <a:t>f(x)</a:t>
            </a:r>
            <a:r>
              <a:rPr lang="zh-CN" altLang="en-US" dirty="0">
                <a:latin typeface="微软雅黑" panose="020B0503020204020204" pitchFamily="34" charset="-122"/>
                <a:ea typeface="微软雅黑" panose="020B0503020204020204" pitchFamily="34" charset="-122"/>
              </a:rPr>
              <a:t>是模型预测的均值。损失函数中首项惩罚模型出现大的不确定性，以使</a:t>
            </a:r>
            <a:r>
              <a:rPr lang="en-US" altLang="zh-CN" dirty="0">
                <a:latin typeface="微软雅黑" panose="020B0503020204020204" pitchFamily="34" charset="-122"/>
                <a:ea typeface="微软雅黑" panose="020B0503020204020204" pitchFamily="34" charset="-122"/>
              </a:rPr>
              <a:t>DNN</a:t>
            </a:r>
            <a:r>
              <a:rPr lang="zh-CN" altLang="en-US" dirty="0">
                <a:latin typeface="微软雅黑" panose="020B0503020204020204" pitchFamily="34" charset="-122"/>
                <a:ea typeface="微软雅黑" panose="020B0503020204020204" pitchFamily="34" charset="-122"/>
              </a:rPr>
              <a:t>缩小预测区间，提供有意义的预测边界；第二项惩罚模型的误差，提高模型预测精度</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同时使用启发式</a:t>
            </a:r>
            <a:r>
              <a:rPr lang="en-US" altLang="zh-CN" dirty="0">
                <a:latin typeface="微软雅黑" panose="020B0503020204020204" pitchFamily="34" charset="-122"/>
                <a:ea typeface="微软雅黑" panose="020B0503020204020204" pitchFamily="34" charset="-122"/>
              </a:rPr>
              <a:t>Monte Carlo</a:t>
            </a:r>
            <a:r>
              <a:rPr lang="zh-CN" altLang="en-US" dirty="0">
                <a:latin typeface="微软雅黑" panose="020B0503020204020204" pitchFamily="34" charset="-122"/>
                <a:ea typeface="微软雅黑" panose="020B0503020204020204" pitchFamily="34" charset="-122"/>
              </a:rPr>
              <a:t>算法计算模型方差，最终以随机扰动方差和模型方差之和作为总方差，也即预测不确定性的代表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3189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549139" y="198624"/>
            <a:ext cx="10295247" cy="669392"/>
          </a:xfrm>
        </p:spPr>
        <p:txBody>
          <a:bodyPr/>
          <a:lstStyle/>
          <a:p>
            <a:r>
              <a:rPr lang="zh-CN" altLang="en-US" dirty="0"/>
              <a:t>模型输入</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22</a:t>
            </a:fld>
            <a:endParaRPr lang="zh-CN" altLang="en-US" dirty="0"/>
          </a:p>
        </p:txBody>
      </p:sp>
      <p:grpSp>
        <p:nvGrpSpPr>
          <p:cNvPr id="2" name="组合 1">
            <a:extLst>
              <a:ext uri="{FF2B5EF4-FFF2-40B4-BE49-F238E27FC236}">
                <a16:creationId xmlns:a16="http://schemas.microsoft.com/office/drawing/2014/main" id="{9EFD2749-E72C-4E54-9B2D-904DA161E714}"/>
              </a:ext>
            </a:extLst>
          </p:cNvPr>
          <p:cNvGrpSpPr/>
          <p:nvPr/>
        </p:nvGrpSpPr>
        <p:grpSpPr>
          <a:xfrm>
            <a:off x="549139" y="868016"/>
            <a:ext cx="10338101" cy="5429501"/>
            <a:chOff x="478261" y="959666"/>
            <a:chExt cx="10338101" cy="5429501"/>
          </a:xfrm>
        </p:grpSpPr>
        <p:sp>
          <p:nvSpPr>
            <p:cNvPr id="6" name="文本框 5"/>
            <p:cNvSpPr txBox="1"/>
            <p:nvPr/>
          </p:nvSpPr>
          <p:spPr>
            <a:xfrm>
              <a:off x="478262" y="1359777"/>
              <a:ext cx="10338100" cy="5029390"/>
            </a:xfrm>
            <a:prstGeom prst="rect">
              <a:avLst/>
            </a:prstGeom>
            <a:noFill/>
            <a:ln w="19050">
              <a:solidFill>
                <a:srgbClr val="972022"/>
              </a:solidFill>
              <a:prstDash val="sysDash"/>
            </a:ln>
          </p:spPr>
          <p:txBody>
            <a:bodyPr wrap="square" rtlCol="0">
              <a:spAutoFit/>
            </a:bodyPr>
            <a:lstStyle/>
            <a:p>
              <a:pPr marL="342900" indent="-34290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股票范围：</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all stocks that were publicly traded on the NYSE, NASDAQ, or AMEX exchanges for at least 12 consecutive months between Jan 1, 1970, and Dec 31, 2019. </a:t>
              </a:r>
            </a:p>
            <a:p>
              <a:pPr marL="800100" lvl="1"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exclude non-US-based companies, financial sector companies, and any company with an inflation-adjusted market capitalization value below 100 million dollars in January 1, 2010 terms. The final list contains 12; 415 stocks.</a:t>
              </a:r>
            </a:p>
            <a:p>
              <a:pPr marL="342900" indent="-342900">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时间范围：</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in-sample period: </a:t>
              </a:r>
            </a:p>
            <a:p>
              <a:pPr marL="1257300" lvl="2"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1970.1.1-1999.12.31, </a:t>
              </a:r>
              <a:r>
                <a:rPr lang="zh-CN" altLang="en-US" dirty="0">
                  <a:latin typeface="微软雅黑" panose="020B0503020204020204" pitchFamily="34" charset="-122"/>
                  <a:ea typeface="微软雅黑" panose="020B0503020204020204" pitchFamily="34" charset="-122"/>
                </a:rPr>
                <a:t>训练集 </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交叉验证，使用年度同期数据预测下一期，每次输入五年范围内的数据</a:t>
              </a:r>
            </a:p>
            <a:p>
              <a:pPr marL="800100" lvl="1" indent="-342900">
                <a:lnSpc>
                  <a:spcPct val="150000"/>
                </a:lnSpc>
                <a:buFont typeface="Wingdings" panose="05000000000000000000" pitchFamily="2" charset="2"/>
                <a:buChar char="ü"/>
              </a:pPr>
              <a:r>
                <a:rPr lang="en-US" altLang="zh-CN" dirty="0">
                  <a:latin typeface="微软雅黑" panose="020B0503020204020204" pitchFamily="34" charset="-122"/>
                  <a:ea typeface="微软雅黑" panose="020B0503020204020204" pitchFamily="34" charset="-122"/>
                </a:rPr>
                <a:t>out-of-sample period: </a:t>
              </a:r>
            </a:p>
            <a:p>
              <a:pPr marL="1257300" lvl="2" indent="-34290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2000.1.1-2019.12.31</a:t>
              </a:r>
              <a:r>
                <a:rPr lang="zh-CN" altLang="en-US" dirty="0">
                  <a:latin typeface="微软雅黑" panose="020B0503020204020204" pitchFamily="34" charset="-122"/>
                  <a:ea typeface="微软雅黑" panose="020B0503020204020204" pitchFamily="34" charset="-122"/>
                </a:rPr>
                <a:t>，测试集</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0367F31-BFFF-494F-9EC7-A0BF352CE37F}"/>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数据</a:t>
              </a:r>
            </a:p>
          </p:txBody>
        </p:sp>
      </p:grpSp>
    </p:spTree>
    <p:extLst>
      <p:ext uri="{BB962C8B-B14F-4D97-AF65-F5344CB8AC3E}">
        <p14:creationId xmlns:p14="http://schemas.microsoft.com/office/powerpoint/2010/main" val="1901663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78260" y="290331"/>
            <a:ext cx="10025617" cy="400110"/>
          </a:xfrm>
        </p:spPr>
        <p:txBody>
          <a:bodyPr>
            <a:normAutofit fontScale="90000"/>
          </a:bodyPr>
          <a:lstStyle/>
          <a:p>
            <a:r>
              <a:rPr lang="zh-CN" altLang="en-US" dirty="0"/>
              <a:t>模型输入</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23</a:t>
            </a:fld>
            <a:endParaRPr lang="zh-CN" altLang="en-US" dirty="0"/>
          </a:p>
        </p:txBody>
      </p:sp>
      <p:sp>
        <p:nvSpPr>
          <p:cNvPr id="9" name="文本框 8">
            <a:extLst>
              <a:ext uri="{FF2B5EF4-FFF2-40B4-BE49-F238E27FC236}">
                <a16:creationId xmlns:a16="http://schemas.microsoft.com/office/drawing/2014/main" id="{6B4579CB-1CBE-4B13-8EE8-D964867102E8}"/>
              </a:ext>
            </a:extLst>
          </p:cNvPr>
          <p:cNvSpPr txBox="1"/>
          <p:nvPr/>
        </p:nvSpPr>
        <p:spPr>
          <a:xfrm flipH="1">
            <a:off x="478260" y="1449353"/>
            <a:ext cx="10338100" cy="4500719"/>
          </a:xfrm>
          <a:prstGeom prst="rect">
            <a:avLst/>
          </a:prstGeom>
          <a:noFill/>
          <a:ln w="19050">
            <a:solidFill>
              <a:srgbClr val="972022"/>
            </a:solidFill>
            <a:prstDash val="sysDash"/>
          </a:ln>
        </p:spPr>
        <p:txBody>
          <a:bodyPr wrap="square" rtlCol="0">
            <a:spAutoFit/>
          </a:bodyPr>
          <a:lstStyle/>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财务特征：</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利润表、现金流量表数据</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个月累计</a:t>
            </a:r>
            <a:r>
              <a:rPr lang="en-US" altLang="zh-CN" sz="2000" dirty="0">
                <a:latin typeface="微软雅黑" panose="020B0503020204020204" pitchFamily="34" charset="-122"/>
                <a:ea typeface="微软雅黑" panose="020B0503020204020204" pitchFamily="34" charset="-122"/>
              </a:rPr>
              <a:t>TTM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cost of goods sold; selling, general &amp; admin expense; earnings before interest and taxes EBIT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free cash flow</a:t>
            </a:r>
            <a:r>
              <a:rPr lang="zh-CN" altLang="en-US" sz="2000" dirty="0">
                <a:latin typeface="微软雅黑" panose="020B0503020204020204" pitchFamily="34" charset="-122"/>
                <a:ea typeface="微软雅黑" panose="020B0503020204020204" pitchFamily="34" charset="-122"/>
              </a:rPr>
              <a:t>：经营性现金流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资本性支出）；</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spcAft>
                <a:spcPts val="600"/>
              </a:spcAft>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资产负债表记录最近的季度</a:t>
            </a:r>
            <a:r>
              <a:rPr lang="en-US" altLang="zh-CN" sz="2000" dirty="0">
                <a:latin typeface="微软雅黑" panose="020B0503020204020204" pitchFamily="34" charset="-122"/>
                <a:ea typeface="微软雅黑" panose="020B0503020204020204" pitchFamily="34" charset="-122"/>
              </a:rPr>
              <a:t>MRQ</a:t>
            </a:r>
            <a:r>
              <a:rPr lang="zh-CN" altLang="en-US" sz="2000" dirty="0">
                <a:latin typeface="微软雅黑" panose="020B0503020204020204" pitchFamily="34" charset="-122"/>
                <a:ea typeface="微软雅黑" panose="020B0503020204020204" pitchFamily="34" charset="-122"/>
              </a:rPr>
              <a:t>（现金及现金等价物、应收转款、存货、其他流动资产、</a:t>
            </a:r>
            <a:r>
              <a:rPr lang="en-US" altLang="zh-CN" sz="2000" dirty="0">
                <a:latin typeface="微软雅黑" panose="020B0503020204020204" pitchFamily="34" charset="-122"/>
                <a:ea typeface="微软雅黑" panose="020B0503020204020204" pitchFamily="34" charset="-122"/>
              </a:rPr>
              <a:t>PP&amp;E</a:t>
            </a:r>
            <a:r>
              <a:rPr lang="zh-CN" altLang="en-US" sz="2000" dirty="0">
                <a:latin typeface="微软雅黑" panose="020B0503020204020204" pitchFamily="34" charset="-122"/>
                <a:ea typeface="微软雅黑" panose="020B0503020204020204" pitchFamily="34" charset="-122"/>
              </a:rPr>
              <a:t>、其他资产、流动负债、应付账款、应交所得税、其他流动负债、所有者权益、总资产、总负债）；</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动量特征：过去</a:t>
            </a:r>
            <a:r>
              <a:rPr lang="en-US" altLang="zh-CN" sz="2000" dirty="0">
                <a:latin typeface="微软雅黑" panose="020B0503020204020204" pitchFamily="34" charset="-122"/>
                <a:ea typeface="微软雅黑" panose="020B0503020204020204" pitchFamily="34" charset="-122"/>
              </a:rPr>
              <a:t>1/3/6/9</a:t>
            </a:r>
            <a:r>
              <a:rPr lang="zh-CN" altLang="en-US" sz="2000" dirty="0">
                <a:latin typeface="微软雅黑" panose="020B0503020204020204" pitchFamily="34" charset="-122"/>
                <a:ea typeface="微软雅黑" panose="020B0503020204020204" pitchFamily="34" charset="-122"/>
              </a:rPr>
              <a:t>个月的股价变化情况；</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辅助变量：普通股短期持股比，</a:t>
            </a:r>
            <a:r>
              <a:rPr lang="en-US" altLang="zh-CN" sz="2000" dirty="0">
                <a:latin typeface="微软雅黑" panose="020B0503020204020204" pitchFamily="34" charset="-122"/>
                <a:ea typeface="微软雅黑" panose="020B0503020204020204" pitchFamily="34" charset="-122"/>
              </a:rPr>
              <a:t>GICS</a:t>
            </a:r>
            <a:r>
              <a:rPr lang="zh-CN" altLang="en-US" sz="2000" dirty="0">
                <a:latin typeface="微软雅黑" panose="020B0503020204020204" pitchFamily="34" charset="-122"/>
                <a:ea typeface="微软雅黑" panose="020B0503020204020204" pitchFamily="34" charset="-122"/>
              </a:rPr>
              <a:t>行业代码，</a:t>
            </a:r>
            <a:r>
              <a:rPr lang="en-US" altLang="zh-CN" sz="2000" dirty="0">
                <a:latin typeface="微软雅黑" panose="020B0503020204020204" pitchFamily="34" charset="-122"/>
                <a:ea typeface="微软雅黑" panose="020B0503020204020204" pitchFamily="34" charset="-122"/>
              </a:rPr>
              <a:t>size</a:t>
            </a:r>
            <a:r>
              <a:rPr lang="zh-CN" altLang="en-US" sz="2000" dirty="0">
                <a:latin typeface="微软雅黑" panose="020B0503020204020204" pitchFamily="34" charset="-122"/>
                <a:ea typeface="微软雅黑" panose="020B0503020204020204" pitchFamily="34" charset="-122"/>
              </a:rPr>
              <a:t>（微、小、中、大四类）；</a:t>
            </a:r>
          </a:p>
        </p:txBody>
      </p:sp>
      <p:sp>
        <p:nvSpPr>
          <p:cNvPr id="12" name="文本框 11">
            <a:extLst>
              <a:ext uri="{FF2B5EF4-FFF2-40B4-BE49-F238E27FC236}">
                <a16:creationId xmlns:a16="http://schemas.microsoft.com/office/drawing/2014/main" id="{85B5F853-3551-490C-95C7-A9860D2668B7}"/>
              </a:ext>
            </a:extLst>
          </p:cNvPr>
          <p:cNvSpPr txBox="1"/>
          <p:nvPr/>
        </p:nvSpPr>
        <p:spPr>
          <a:xfrm>
            <a:off x="478260" y="1049243"/>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样本特征</a:t>
            </a:r>
          </a:p>
        </p:txBody>
      </p:sp>
    </p:spTree>
    <p:extLst>
      <p:ext uri="{BB962C8B-B14F-4D97-AF65-F5344CB8AC3E}">
        <p14:creationId xmlns:p14="http://schemas.microsoft.com/office/powerpoint/2010/main" val="254715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559A40B9-2CDD-4C0D-B0A3-CBA433591A1A}"/>
              </a:ext>
            </a:extLst>
          </p:cNvPr>
          <p:cNvPicPr/>
          <p:nvPr/>
        </p:nvPicPr>
        <p:blipFill rotWithShape="1">
          <a:blip r:embed="rId3"/>
          <a:srcRect t="19820"/>
          <a:stretch/>
        </p:blipFill>
        <p:spPr>
          <a:xfrm>
            <a:off x="6901631" y="4070072"/>
            <a:ext cx="2446094" cy="507843"/>
          </a:xfrm>
          <a:prstGeom prst="rect">
            <a:avLst/>
          </a:prstGeom>
        </p:spPr>
      </p:pic>
      <p:pic>
        <p:nvPicPr>
          <p:cNvPr id="15" name="图片 14">
            <a:extLst>
              <a:ext uri="{FF2B5EF4-FFF2-40B4-BE49-F238E27FC236}">
                <a16:creationId xmlns:a16="http://schemas.microsoft.com/office/drawing/2014/main" id="{66963142-905D-48C2-A420-9E912ECFBBC3}"/>
              </a:ext>
            </a:extLst>
          </p:cNvPr>
          <p:cNvPicPr/>
          <p:nvPr/>
        </p:nvPicPr>
        <p:blipFill>
          <a:blip r:embed="rId4"/>
          <a:stretch>
            <a:fillRect/>
          </a:stretch>
        </p:blipFill>
        <p:spPr>
          <a:xfrm>
            <a:off x="6770805" y="3334450"/>
            <a:ext cx="2446094" cy="643197"/>
          </a:xfrm>
          <a:prstGeom prst="rect">
            <a:avLst/>
          </a:prstGeom>
        </p:spPr>
      </p:pic>
      <p:sp>
        <p:nvSpPr>
          <p:cNvPr id="11" name="标题 10"/>
          <p:cNvSpPr>
            <a:spLocks noGrp="1"/>
          </p:cNvSpPr>
          <p:nvPr>
            <p:ph type="title"/>
          </p:nvPr>
        </p:nvSpPr>
        <p:spPr>
          <a:xfrm>
            <a:off x="431368" y="195306"/>
            <a:ext cx="10537392" cy="599462"/>
          </a:xfrm>
        </p:spPr>
        <p:txBody>
          <a:bodyPr/>
          <a:lstStyle/>
          <a:p>
            <a:r>
              <a:rPr lang="zh-CN" altLang="en-US" dirty="0"/>
              <a:t>实证结果</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24</a:t>
            </a:fld>
            <a:endParaRPr lang="zh-CN" altLang="en-US" dirty="0"/>
          </a:p>
        </p:txBody>
      </p:sp>
      <p:grpSp>
        <p:nvGrpSpPr>
          <p:cNvPr id="7" name="组合 6">
            <a:extLst>
              <a:ext uri="{FF2B5EF4-FFF2-40B4-BE49-F238E27FC236}">
                <a16:creationId xmlns:a16="http://schemas.microsoft.com/office/drawing/2014/main" id="{8375BBD0-4D7C-4003-8FA6-22C2896752B1}"/>
              </a:ext>
            </a:extLst>
          </p:cNvPr>
          <p:cNvGrpSpPr/>
          <p:nvPr/>
        </p:nvGrpSpPr>
        <p:grpSpPr>
          <a:xfrm>
            <a:off x="431368" y="3136988"/>
            <a:ext cx="10338100" cy="1393949"/>
            <a:chOff x="478261" y="959666"/>
            <a:chExt cx="10338100" cy="1393949"/>
          </a:xfrm>
        </p:grpSpPr>
        <p:sp>
          <p:nvSpPr>
            <p:cNvPr id="8" name="文本框 7">
              <a:extLst>
                <a:ext uri="{FF2B5EF4-FFF2-40B4-BE49-F238E27FC236}">
                  <a16:creationId xmlns:a16="http://schemas.microsoft.com/office/drawing/2014/main" id="{E2980D19-56E3-4533-AF2D-B235ADB3E53B}"/>
                </a:ext>
              </a:extLst>
            </p:cNvPr>
            <p:cNvSpPr txBox="1"/>
            <p:nvPr/>
          </p:nvSpPr>
          <p:spPr>
            <a:xfrm>
              <a:off x="478261" y="1315382"/>
              <a:ext cx="10338100" cy="1038233"/>
            </a:xfrm>
            <a:prstGeom prst="rect">
              <a:avLst/>
            </a:prstGeom>
            <a:noFill/>
            <a:ln w="19050">
              <a:solidFill>
                <a:srgbClr val="972022"/>
              </a:solidFill>
              <a:prstDash val="sysDash"/>
            </a:ln>
          </p:spPr>
          <p:txBody>
            <a:bodyPr wrap="square" rtlCol="0">
              <a:spAutoFit/>
            </a:bodyPr>
            <a:lstStyle/>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年化复利 </a:t>
              </a:r>
              <a:r>
                <a:rPr lang="en-US" altLang="zh-CN" sz="2000" dirty="0">
                  <a:latin typeface="微软雅黑" panose="020B0503020204020204" pitchFamily="34" charset="-122"/>
                  <a:ea typeface="微软雅黑" panose="020B0503020204020204" pitchFamily="34" charset="-122"/>
                </a:rPr>
                <a:t>compound annualized return CAR</a:t>
              </a:r>
            </a:p>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夏普比</a:t>
              </a:r>
            </a:p>
          </p:txBody>
        </p:sp>
        <p:sp>
          <p:nvSpPr>
            <p:cNvPr id="9" name="文本框 8">
              <a:extLst>
                <a:ext uri="{FF2B5EF4-FFF2-40B4-BE49-F238E27FC236}">
                  <a16:creationId xmlns:a16="http://schemas.microsoft.com/office/drawing/2014/main" id="{D509F30A-0263-4760-B6CD-8A8B4C816B31}"/>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观测指标</a:t>
              </a:r>
            </a:p>
          </p:txBody>
        </p:sp>
      </p:grpSp>
      <p:grpSp>
        <p:nvGrpSpPr>
          <p:cNvPr id="10" name="组合 9">
            <a:extLst>
              <a:ext uri="{FF2B5EF4-FFF2-40B4-BE49-F238E27FC236}">
                <a16:creationId xmlns:a16="http://schemas.microsoft.com/office/drawing/2014/main" id="{EEFBC87A-F256-404D-853E-826C7A308530}"/>
              </a:ext>
            </a:extLst>
          </p:cNvPr>
          <p:cNvGrpSpPr/>
          <p:nvPr/>
        </p:nvGrpSpPr>
        <p:grpSpPr>
          <a:xfrm>
            <a:off x="431368" y="1206888"/>
            <a:ext cx="10338100" cy="1317005"/>
            <a:chOff x="478261" y="959666"/>
            <a:chExt cx="10338100" cy="1317005"/>
          </a:xfrm>
        </p:grpSpPr>
        <p:sp>
          <p:nvSpPr>
            <p:cNvPr id="12" name="文本框 11">
              <a:extLst>
                <a:ext uri="{FF2B5EF4-FFF2-40B4-BE49-F238E27FC236}">
                  <a16:creationId xmlns:a16="http://schemas.microsoft.com/office/drawing/2014/main" id="{59EE7986-6791-44C5-8780-B880D698442C}"/>
                </a:ext>
              </a:extLst>
            </p:cNvPr>
            <p:cNvSpPr txBox="1"/>
            <p:nvPr/>
          </p:nvSpPr>
          <p:spPr>
            <a:xfrm>
              <a:off x="478261" y="1315382"/>
              <a:ext cx="10338100" cy="961289"/>
            </a:xfrm>
            <a:prstGeom prst="rect">
              <a:avLst/>
            </a:prstGeom>
            <a:noFill/>
            <a:ln w="19050">
              <a:solidFill>
                <a:srgbClr val="972022"/>
              </a:solidFill>
              <a:prstDash val="sysDash"/>
            </a:ln>
          </p:spPr>
          <p:txBody>
            <a:bodyPr wrap="square" rtlCol="0">
              <a:spAutoFit/>
            </a:bodyPr>
            <a:lstStyle/>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根据</a:t>
              </a:r>
              <a:r>
                <a:rPr lang="en-US" altLang="zh-CN" sz="2000" dirty="0">
                  <a:latin typeface="微软雅黑" panose="020B0503020204020204" pitchFamily="34" charset="-122"/>
                  <a:ea typeface="微软雅黑" panose="020B0503020204020204" pitchFamily="34" charset="-122"/>
                </a:rPr>
                <a:t>EBIT</a:t>
              </a:r>
              <a:r>
                <a:rPr lang="zh-CN" altLang="en-US" sz="2000" dirty="0">
                  <a:latin typeface="微软雅黑" panose="020B0503020204020204" pitchFamily="34" charset="-122"/>
                  <a:ea typeface="微软雅黑" panose="020B0503020204020204" pitchFamily="34" charset="-122"/>
                </a:rPr>
                <a:t>指标排序，等量投资于前</a:t>
              </a:r>
              <a:r>
                <a:rPr lang="en-US" altLang="zh-CN" sz="2000" dirty="0">
                  <a:latin typeface="微软雅黑" panose="020B0503020204020204" pitchFamily="34" charset="-122"/>
                  <a:ea typeface="微软雅黑" panose="020B0503020204020204" pitchFamily="34" charset="-122"/>
                </a:rPr>
                <a:t>50</a:t>
              </a:r>
              <a:r>
                <a:rPr lang="zh-CN" altLang="en-US" sz="2000" dirty="0">
                  <a:latin typeface="微软雅黑" panose="020B0503020204020204" pitchFamily="34" charset="-122"/>
                  <a:ea typeface="微软雅黑" panose="020B0503020204020204" pitchFamily="34" charset="-122"/>
                </a:rPr>
                <a:t>只股票，每月调仓。同时考虑了买卖量限制、股票分红、交易手续费等实际限制。</a:t>
              </a:r>
            </a:p>
          </p:txBody>
        </p:sp>
        <p:sp>
          <p:nvSpPr>
            <p:cNvPr id="13" name="文本框 12">
              <a:extLst>
                <a:ext uri="{FF2B5EF4-FFF2-40B4-BE49-F238E27FC236}">
                  <a16:creationId xmlns:a16="http://schemas.microsoft.com/office/drawing/2014/main" id="{E247817E-2C2B-4F94-8C56-94E19B14D2DD}"/>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策略</a:t>
              </a:r>
            </a:p>
          </p:txBody>
        </p:sp>
      </p:grpSp>
    </p:spTree>
    <p:extLst>
      <p:ext uri="{BB962C8B-B14F-4D97-AF65-F5344CB8AC3E}">
        <p14:creationId xmlns:p14="http://schemas.microsoft.com/office/powerpoint/2010/main" val="349851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31368" y="195306"/>
            <a:ext cx="10537392" cy="599462"/>
          </a:xfrm>
        </p:spPr>
        <p:txBody>
          <a:bodyPr/>
          <a:lstStyle/>
          <a:p>
            <a:r>
              <a:rPr lang="zh-CN" altLang="en-US" dirty="0"/>
              <a:t>实证结果</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25</a:t>
            </a:fld>
            <a:endParaRPr lang="zh-CN" altLang="en-US" dirty="0"/>
          </a:p>
        </p:txBody>
      </p:sp>
      <p:grpSp>
        <p:nvGrpSpPr>
          <p:cNvPr id="10" name="组合 9">
            <a:extLst>
              <a:ext uri="{FF2B5EF4-FFF2-40B4-BE49-F238E27FC236}">
                <a16:creationId xmlns:a16="http://schemas.microsoft.com/office/drawing/2014/main" id="{EEFBC87A-F256-404D-853E-826C7A308530}"/>
              </a:ext>
            </a:extLst>
          </p:cNvPr>
          <p:cNvGrpSpPr/>
          <p:nvPr/>
        </p:nvGrpSpPr>
        <p:grpSpPr>
          <a:xfrm>
            <a:off x="531014" y="1150483"/>
            <a:ext cx="10338100" cy="1393949"/>
            <a:chOff x="478261" y="959666"/>
            <a:chExt cx="10338100" cy="1393949"/>
          </a:xfrm>
        </p:grpSpPr>
        <p:sp>
          <p:nvSpPr>
            <p:cNvPr id="12" name="文本框 11">
              <a:extLst>
                <a:ext uri="{FF2B5EF4-FFF2-40B4-BE49-F238E27FC236}">
                  <a16:creationId xmlns:a16="http://schemas.microsoft.com/office/drawing/2014/main" id="{59EE7986-6791-44C5-8780-B880D698442C}"/>
                </a:ext>
              </a:extLst>
            </p:cNvPr>
            <p:cNvSpPr txBox="1"/>
            <p:nvPr/>
          </p:nvSpPr>
          <p:spPr>
            <a:xfrm>
              <a:off x="478261" y="1315382"/>
              <a:ext cx="10338100" cy="1038233"/>
            </a:xfrm>
            <a:prstGeom prst="rect">
              <a:avLst/>
            </a:prstGeom>
            <a:noFill/>
            <a:ln w="19050">
              <a:solidFill>
                <a:srgbClr val="972022"/>
              </a:solidFill>
              <a:prstDash val="sysDash"/>
            </a:ln>
          </p:spPr>
          <p:txBody>
            <a:bodyPr wrap="square" rtlCol="0">
              <a:spAutoFit/>
            </a:bodyPr>
            <a:lstStyle/>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使用预测指标的模型优于基础</a:t>
              </a:r>
              <a:r>
                <a:rPr lang="en-US" altLang="zh-CN" sz="2000" dirty="0">
                  <a:latin typeface="微软雅黑" panose="020B0503020204020204" pitchFamily="34" charset="-122"/>
                  <a:ea typeface="微软雅黑" panose="020B0503020204020204" pitchFamily="34" charset="-122"/>
                </a:rPr>
                <a:t>QFM</a:t>
              </a:r>
            </a:p>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基于机器学习模型并考虑不确定性的模型表现最佳</a:t>
              </a:r>
            </a:p>
          </p:txBody>
        </p:sp>
        <p:sp>
          <p:nvSpPr>
            <p:cNvPr id="13" name="文本框 12">
              <a:extLst>
                <a:ext uri="{FF2B5EF4-FFF2-40B4-BE49-F238E27FC236}">
                  <a16:creationId xmlns:a16="http://schemas.microsoft.com/office/drawing/2014/main" id="{E247817E-2C2B-4F94-8C56-94E19B14D2DD}"/>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年化收益</a:t>
              </a:r>
            </a:p>
          </p:txBody>
        </p:sp>
      </p:grpSp>
      <p:pic>
        <p:nvPicPr>
          <p:cNvPr id="18" name="图片 17">
            <a:extLst>
              <a:ext uri="{FF2B5EF4-FFF2-40B4-BE49-F238E27FC236}">
                <a16:creationId xmlns:a16="http://schemas.microsoft.com/office/drawing/2014/main" id="{E638D8F7-DBB1-4F0F-981C-F9BAAB82E831}"/>
              </a:ext>
            </a:extLst>
          </p:cNvPr>
          <p:cNvPicPr/>
          <p:nvPr/>
        </p:nvPicPr>
        <p:blipFill>
          <a:blip r:embed="rId3"/>
          <a:stretch>
            <a:fillRect/>
          </a:stretch>
        </p:blipFill>
        <p:spPr>
          <a:xfrm>
            <a:off x="595491" y="2900148"/>
            <a:ext cx="5500509" cy="2807367"/>
          </a:xfrm>
          <a:prstGeom prst="rect">
            <a:avLst/>
          </a:prstGeom>
        </p:spPr>
      </p:pic>
    </p:spTree>
    <p:extLst>
      <p:ext uri="{BB962C8B-B14F-4D97-AF65-F5344CB8AC3E}">
        <p14:creationId xmlns:p14="http://schemas.microsoft.com/office/powerpoint/2010/main" val="330857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431368" y="195306"/>
            <a:ext cx="10537392" cy="599462"/>
          </a:xfrm>
        </p:spPr>
        <p:txBody>
          <a:bodyPr/>
          <a:lstStyle/>
          <a:p>
            <a:r>
              <a:rPr lang="zh-CN" altLang="en-US" dirty="0"/>
              <a:t>实证结果</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26</a:t>
            </a:fld>
            <a:endParaRPr lang="zh-CN" altLang="en-US" dirty="0"/>
          </a:p>
        </p:txBody>
      </p:sp>
      <p:grpSp>
        <p:nvGrpSpPr>
          <p:cNvPr id="10" name="组合 9">
            <a:extLst>
              <a:ext uri="{FF2B5EF4-FFF2-40B4-BE49-F238E27FC236}">
                <a16:creationId xmlns:a16="http://schemas.microsoft.com/office/drawing/2014/main" id="{EEFBC87A-F256-404D-853E-826C7A308530}"/>
              </a:ext>
            </a:extLst>
          </p:cNvPr>
          <p:cNvGrpSpPr/>
          <p:nvPr/>
        </p:nvGrpSpPr>
        <p:grpSpPr>
          <a:xfrm>
            <a:off x="531014" y="1150484"/>
            <a:ext cx="10338100" cy="1393949"/>
            <a:chOff x="478261" y="959666"/>
            <a:chExt cx="10338100" cy="1393949"/>
          </a:xfrm>
        </p:grpSpPr>
        <p:sp>
          <p:nvSpPr>
            <p:cNvPr id="12" name="文本框 11">
              <a:extLst>
                <a:ext uri="{FF2B5EF4-FFF2-40B4-BE49-F238E27FC236}">
                  <a16:creationId xmlns:a16="http://schemas.microsoft.com/office/drawing/2014/main" id="{59EE7986-6791-44C5-8780-B880D698442C}"/>
                </a:ext>
              </a:extLst>
            </p:cNvPr>
            <p:cNvSpPr txBox="1"/>
            <p:nvPr/>
          </p:nvSpPr>
          <p:spPr>
            <a:xfrm>
              <a:off x="478261" y="1315382"/>
              <a:ext cx="10338100" cy="1038233"/>
            </a:xfrm>
            <a:prstGeom prst="rect">
              <a:avLst/>
            </a:prstGeom>
            <a:noFill/>
            <a:ln w="19050">
              <a:solidFill>
                <a:srgbClr val="972022"/>
              </a:solidFill>
              <a:prstDash val="sysDash"/>
            </a:ln>
          </p:spPr>
          <p:txBody>
            <a:bodyPr wrap="square" rtlCol="0">
              <a:spAutoFit/>
            </a:bodyPr>
            <a:lstStyle/>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使用预测指标的模型优于基础</a:t>
              </a:r>
              <a:r>
                <a:rPr lang="en-US" altLang="zh-CN" sz="2000" dirty="0">
                  <a:latin typeface="微软雅黑" panose="020B0503020204020204" pitchFamily="34" charset="-122"/>
                  <a:ea typeface="微软雅黑" panose="020B0503020204020204" pitchFamily="34" charset="-122"/>
                </a:rPr>
                <a:t>QFM</a:t>
              </a:r>
            </a:p>
            <a:p>
              <a:pPr marL="342900" indent="-342900">
                <a:lnSpc>
                  <a:spcPct val="150000"/>
                </a:lnSpc>
                <a:spcAft>
                  <a:spcPts val="600"/>
                </a:spcAft>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基于机器学习模型并考虑不确定性的模型表现最佳</a:t>
              </a:r>
            </a:p>
          </p:txBody>
        </p:sp>
        <p:sp>
          <p:nvSpPr>
            <p:cNvPr id="13" name="文本框 12">
              <a:extLst>
                <a:ext uri="{FF2B5EF4-FFF2-40B4-BE49-F238E27FC236}">
                  <a16:creationId xmlns:a16="http://schemas.microsoft.com/office/drawing/2014/main" id="{E247817E-2C2B-4F94-8C56-94E19B14D2DD}"/>
                </a:ext>
              </a:extLst>
            </p:cNvPr>
            <p:cNvSpPr txBox="1"/>
            <p:nvPr/>
          </p:nvSpPr>
          <p:spPr>
            <a:xfrm>
              <a:off x="478261" y="959666"/>
              <a:ext cx="1772570" cy="400110"/>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夏普比</a:t>
              </a:r>
            </a:p>
          </p:txBody>
        </p:sp>
      </p:grpSp>
      <p:pic>
        <p:nvPicPr>
          <p:cNvPr id="8" name="图片 7">
            <a:extLst>
              <a:ext uri="{FF2B5EF4-FFF2-40B4-BE49-F238E27FC236}">
                <a16:creationId xmlns:a16="http://schemas.microsoft.com/office/drawing/2014/main" id="{49A2C99F-3C6D-4E0B-BB57-929760AA75B3}"/>
              </a:ext>
            </a:extLst>
          </p:cNvPr>
          <p:cNvPicPr/>
          <p:nvPr/>
        </p:nvPicPr>
        <p:blipFill>
          <a:blip r:embed="rId3"/>
          <a:stretch>
            <a:fillRect/>
          </a:stretch>
        </p:blipFill>
        <p:spPr>
          <a:xfrm>
            <a:off x="531014" y="2678539"/>
            <a:ext cx="4194664" cy="3453120"/>
          </a:xfrm>
          <a:prstGeom prst="rect">
            <a:avLst/>
          </a:prstGeom>
        </p:spPr>
      </p:pic>
      <p:pic>
        <p:nvPicPr>
          <p:cNvPr id="2" name="图片 1">
            <a:extLst>
              <a:ext uri="{FF2B5EF4-FFF2-40B4-BE49-F238E27FC236}">
                <a16:creationId xmlns:a16="http://schemas.microsoft.com/office/drawing/2014/main" id="{FDDB4B85-C40C-466E-B2D0-C31E330CB916}"/>
              </a:ext>
            </a:extLst>
          </p:cNvPr>
          <p:cNvPicPr>
            <a:picLocks noChangeAspect="1"/>
          </p:cNvPicPr>
          <p:nvPr/>
        </p:nvPicPr>
        <p:blipFill>
          <a:blip r:embed="rId4"/>
          <a:stretch>
            <a:fillRect/>
          </a:stretch>
        </p:blipFill>
        <p:spPr>
          <a:xfrm>
            <a:off x="5949818" y="2900149"/>
            <a:ext cx="4819650" cy="3009900"/>
          </a:xfrm>
          <a:prstGeom prst="rect">
            <a:avLst/>
          </a:prstGeom>
        </p:spPr>
      </p:pic>
    </p:spTree>
    <p:extLst>
      <p:ext uri="{BB962C8B-B14F-4D97-AF65-F5344CB8AC3E}">
        <p14:creationId xmlns:p14="http://schemas.microsoft.com/office/powerpoint/2010/main" val="473905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1" y="1335744"/>
            <a:ext cx="10703169" cy="4737002"/>
          </a:xfrm>
          <a:prstGeom prst="rect">
            <a:avLst/>
          </a:prstGeom>
          <a:noFill/>
          <a:ln w="19050">
            <a:solidFill>
              <a:srgbClr val="972022"/>
            </a:solidFill>
            <a:prstDash val="sysDash"/>
          </a:ln>
        </p:spPr>
        <p:txBody>
          <a:bodyPr wrap="square" rtlCol="0">
            <a:spAutoFit/>
          </a:bodyPr>
          <a:lstStyle/>
          <a:p>
            <a:pPr marL="285750" indent="-28575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本文主要基于机器学习方法，构建</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Lookahead factor model</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，使用前期基本面数据预测未来基本面数据，进而以此为依据构造投资组合。</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实践结果表明，相比使用历史数据进行投资组合构建的传统策略，使用预测值能较好地提升策略表现。同时，文章也进一步考虑了不确定性的影响，当考虑不确定性时，模型的效果会有进一步提升。</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Aft>
                <a:spcPts val="600"/>
              </a:spcAft>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Aft>
                <a:spcPts val="600"/>
              </a:spcAft>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spcAft>
                <a:spcPts val="600"/>
              </a:spcAft>
              <a:buFont typeface="Arial" panose="020B0604020202020204" pitchFamily="34" charset="0"/>
              <a:buChar char="•"/>
            </a:pP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标题 10"/>
          <p:cNvSpPr>
            <a:spLocks noGrp="1"/>
          </p:cNvSpPr>
          <p:nvPr>
            <p:ph type="title"/>
          </p:nvPr>
        </p:nvSpPr>
        <p:spPr/>
        <p:txBody>
          <a:bodyPr/>
          <a:lstStyle/>
          <a:p>
            <a:r>
              <a:rPr lang="zh-CN" altLang="en-US" dirty="0"/>
              <a:t>总结</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27</a:t>
            </a:fld>
            <a:endParaRPr lang="zh-CN" altLang="en-US" dirty="0"/>
          </a:p>
        </p:txBody>
      </p:sp>
      <p:sp>
        <p:nvSpPr>
          <p:cNvPr id="20" name="文本框 19"/>
          <p:cNvSpPr txBox="1"/>
          <p:nvPr/>
        </p:nvSpPr>
        <p:spPr>
          <a:xfrm>
            <a:off x="478261" y="931277"/>
            <a:ext cx="1635760" cy="405593"/>
          </a:xfrm>
          <a:prstGeom prst="rect">
            <a:avLst/>
          </a:prstGeom>
          <a:solidFill>
            <a:srgbClr val="9C0308"/>
          </a:solidFill>
        </p:spPr>
        <p:txBody>
          <a:bodyPr wrap="square" rtlCol="0">
            <a:spAutoFit/>
          </a:bodyPr>
          <a:lstStyle/>
          <a:p>
            <a:pPr algn="ctr"/>
            <a:r>
              <a:rPr lang="en-US" altLang="zh-CN" sz="2000" dirty="0">
                <a:solidFill>
                  <a:schemeClr val="bg1"/>
                </a:solidFill>
                <a:latin typeface="Times New Roman" panose="02020603050405020304" pitchFamily="18" charset="0"/>
                <a:ea typeface="微软雅黑" panose="020B0503020204020204" pitchFamily="34" charset="-122"/>
              </a:rPr>
              <a:t>summary</a:t>
            </a:r>
            <a:endParaRPr lang="zh-CN" altLang="en-US" sz="2000" dirty="0">
              <a:solidFill>
                <a:schemeClr val="bg1"/>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393662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261" y="1335744"/>
            <a:ext cx="10703169" cy="1289071"/>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en-US" altLang="zh-CN" dirty="0" err="1">
                <a:latin typeface="Times New Roman" panose="02020603050405020304" pitchFamily="18" charset="0"/>
                <a:cs typeface="Times New Roman" panose="02020603050405020304" pitchFamily="18" charset="0"/>
              </a:rPr>
              <a:t>Hochreiter</a:t>
            </a:r>
            <a:r>
              <a:rPr lang="en-US" altLang="zh-CN" dirty="0">
                <a:latin typeface="Times New Roman" panose="02020603050405020304" pitchFamily="18" charset="0"/>
                <a:cs typeface="Times New Roman" panose="02020603050405020304" pitchFamily="18" charset="0"/>
              </a:rPr>
              <a:t>, S. and </a:t>
            </a:r>
            <a:r>
              <a:rPr lang="en-US" altLang="zh-CN" dirty="0" err="1">
                <a:latin typeface="Times New Roman" panose="02020603050405020304" pitchFamily="18" charset="0"/>
                <a:cs typeface="Times New Roman" panose="02020603050405020304" pitchFamily="18" charset="0"/>
              </a:rPr>
              <a:t>Schmidhuber</a:t>
            </a:r>
            <a:r>
              <a:rPr lang="en-US" altLang="zh-CN" dirty="0">
                <a:latin typeface="Times New Roman" panose="02020603050405020304" pitchFamily="18" charset="0"/>
                <a:cs typeface="Times New Roman" panose="02020603050405020304" pitchFamily="18" charset="0"/>
              </a:rPr>
              <a:t>, J. Long short-term memory. Neural Computation, 9(8):1735–1780, 1997.</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Chauhan L.,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Alberg</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J. and Lipton Z. C. Uncertainty-Aware Factor models for quantitative Investing, arXiv:2007.04082 [q-fin.ST]</a:t>
            </a:r>
            <a:endParaRPr lang="zh-CN" altLang="en-US"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标题 10"/>
          <p:cNvSpPr>
            <a:spLocks noGrp="1"/>
          </p:cNvSpPr>
          <p:nvPr>
            <p:ph type="title"/>
          </p:nvPr>
        </p:nvSpPr>
        <p:spPr/>
        <p:txBody>
          <a:bodyPr/>
          <a:lstStyle/>
          <a:p>
            <a:r>
              <a:rPr lang="en-US" altLang="zh-CN" dirty="0"/>
              <a:t>References</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28</a:t>
            </a:fld>
            <a:endParaRPr lang="zh-CN" altLang="en-US" dirty="0"/>
          </a:p>
        </p:txBody>
      </p:sp>
      <p:sp>
        <p:nvSpPr>
          <p:cNvPr id="20" name="文本框 19"/>
          <p:cNvSpPr txBox="1"/>
          <p:nvPr/>
        </p:nvSpPr>
        <p:spPr>
          <a:xfrm>
            <a:off x="478261" y="940311"/>
            <a:ext cx="1635760" cy="405593"/>
          </a:xfrm>
          <a:prstGeom prst="rect">
            <a:avLst/>
          </a:prstGeom>
          <a:solidFill>
            <a:srgbClr val="9C0308"/>
          </a:solidFill>
        </p:spPr>
        <p:txBody>
          <a:bodyPr wrap="square" rtlCol="0">
            <a:spAutoFit/>
          </a:bodyPr>
          <a:lstStyle/>
          <a:p>
            <a:pPr algn="ctr"/>
            <a:r>
              <a:rPr lang="zh-CN" altLang="en-US" sz="2000" dirty="0">
                <a:solidFill>
                  <a:schemeClr val="bg1"/>
                </a:solidFill>
                <a:latin typeface="Times New Roman" panose="02020603050405020304" pitchFamily="18" charset="0"/>
                <a:ea typeface="微软雅黑" panose="020B0503020204020204" pitchFamily="34" charset="-122"/>
              </a:rPr>
              <a:t>参考文献</a:t>
            </a:r>
          </a:p>
        </p:txBody>
      </p:sp>
    </p:spTree>
    <p:extLst>
      <p:ext uri="{BB962C8B-B14F-4D97-AF65-F5344CB8AC3E}">
        <p14:creationId xmlns:p14="http://schemas.microsoft.com/office/powerpoint/2010/main" val="2762466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Appendix: LSTM</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29</a:t>
            </a:fld>
            <a:endParaRPr lang="zh-CN" altLang="en-US" dirty="0"/>
          </a:p>
        </p:txBody>
      </p:sp>
      <p:pic>
        <p:nvPicPr>
          <p:cNvPr id="2" name="图片 1">
            <a:extLst>
              <a:ext uri="{FF2B5EF4-FFF2-40B4-BE49-F238E27FC236}">
                <a16:creationId xmlns:a16="http://schemas.microsoft.com/office/drawing/2014/main" id="{42AB694C-5E4E-4AAB-8CAC-EE693133CE91}"/>
              </a:ext>
            </a:extLst>
          </p:cNvPr>
          <p:cNvPicPr>
            <a:picLocks noChangeAspect="1"/>
          </p:cNvPicPr>
          <p:nvPr/>
        </p:nvPicPr>
        <p:blipFill>
          <a:blip r:embed="rId3"/>
          <a:stretch>
            <a:fillRect/>
          </a:stretch>
        </p:blipFill>
        <p:spPr>
          <a:xfrm>
            <a:off x="6002590" y="765471"/>
            <a:ext cx="5200650" cy="3238500"/>
          </a:xfrm>
          <a:prstGeom prst="rect">
            <a:avLst/>
          </a:prstGeom>
        </p:spPr>
      </p:pic>
      <p:pic>
        <p:nvPicPr>
          <p:cNvPr id="3" name="图片 2">
            <a:extLst>
              <a:ext uri="{FF2B5EF4-FFF2-40B4-BE49-F238E27FC236}">
                <a16:creationId xmlns:a16="http://schemas.microsoft.com/office/drawing/2014/main" id="{010F8948-AAC3-4E55-9221-1DCD4B2481F0}"/>
              </a:ext>
            </a:extLst>
          </p:cNvPr>
          <p:cNvPicPr>
            <a:picLocks noChangeAspect="1"/>
          </p:cNvPicPr>
          <p:nvPr/>
        </p:nvPicPr>
        <p:blipFill>
          <a:blip r:embed="rId4"/>
          <a:stretch>
            <a:fillRect/>
          </a:stretch>
        </p:blipFill>
        <p:spPr>
          <a:xfrm>
            <a:off x="450512" y="1339385"/>
            <a:ext cx="5419725" cy="2381250"/>
          </a:xfrm>
          <a:prstGeom prst="rect">
            <a:avLst/>
          </a:prstGeom>
        </p:spPr>
      </p:pic>
      <p:sp>
        <p:nvSpPr>
          <p:cNvPr id="12" name="文本框 11">
            <a:extLst>
              <a:ext uri="{FF2B5EF4-FFF2-40B4-BE49-F238E27FC236}">
                <a16:creationId xmlns:a16="http://schemas.microsoft.com/office/drawing/2014/main" id="{26D1E55B-9BAD-4C7D-A50C-1B436FE02C87}"/>
              </a:ext>
            </a:extLst>
          </p:cNvPr>
          <p:cNvSpPr txBox="1"/>
          <p:nvPr/>
        </p:nvSpPr>
        <p:spPr>
          <a:xfrm>
            <a:off x="318159" y="4003971"/>
            <a:ext cx="10724979" cy="1289905"/>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Forward pass</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Approximate derivatives for truncated backprop</a:t>
            </a: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Backward pass</a:t>
            </a:r>
          </a:p>
        </p:txBody>
      </p:sp>
    </p:spTree>
    <p:extLst>
      <p:ext uri="{BB962C8B-B14F-4D97-AF65-F5344CB8AC3E}">
        <p14:creationId xmlns:p14="http://schemas.microsoft.com/office/powerpoint/2010/main" val="2760425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731" y="1526540"/>
            <a:ext cx="11531600" cy="22453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a:p>
            <a:pPr marL="342900" indent="-342900">
              <a:buFont typeface="Arial" panose="020B0604020202020204" pitchFamily="34" charset="0"/>
              <a:buChar char="•"/>
            </a:pPr>
            <a:endParaRPr lang="zh-CN" altLang="en-US" sz="2000" b="1" dirty="0"/>
          </a:p>
        </p:txBody>
      </p:sp>
      <p:sp>
        <p:nvSpPr>
          <p:cNvPr id="11" name="标题 10"/>
          <p:cNvSpPr>
            <a:spLocks noGrp="1"/>
          </p:cNvSpPr>
          <p:nvPr>
            <p:ph type="title"/>
          </p:nvPr>
        </p:nvSpPr>
        <p:spPr/>
        <p:txBody>
          <a:bodyPr/>
          <a:lstStyle/>
          <a:p>
            <a:r>
              <a:rPr lang="en-US" dirty="0">
                <a:sym typeface="+mn-ea"/>
              </a:rPr>
              <a:t> </a:t>
            </a:r>
            <a:r>
              <a:rPr dirty="0">
                <a:sym typeface="+mn-ea"/>
              </a:rPr>
              <a:t>为什么将ML用到资产风险溢价问题中</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t>3</a:t>
            </a:fld>
            <a:endParaRPr lang="zh-CN" altLang="en-US" dirty="0"/>
          </a:p>
        </p:txBody>
      </p:sp>
      <p:sp>
        <p:nvSpPr>
          <p:cNvPr id="20" name="文本框 19"/>
          <p:cNvSpPr txBox="1"/>
          <p:nvPr/>
        </p:nvSpPr>
        <p:spPr>
          <a:xfrm>
            <a:off x="408305" y="1120775"/>
            <a:ext cx="3863340" cy="398780"/>
          </a:xfrm>
          <a:prstGeom prst="rect">
            <a:avLst/>
          </a:prstGeom>
          <a:solidFill>
            <a:srgbClr val="9C0308"/>
          </a:solidFill>
        </p:spPr>
        <p:txBody>
          <a:bodyPr wrap="square" rtlCol="0">
            <a:spAutoFit/>
          </a:bodyPr>
          <a:lstStyle/>
          <a:p>
            <a:pPr algn="ctr"/>
            <a:r>
              <a:rPr lang="zh-CN" altLang="en-US" sz="2000" dirty="0">
                <a:solidFill>
                  <a:schemeClr val="bg1"/>
                </a:solidFill>
              </a:rPr>
              <a:t>资产超额收益的一般函数形式</a:t>
            </a:r>
          </a:p>
        </p:txBody>
      </p:sp>
      <p:sp>
        <p:nvSpPr>
          <p:cNvPr id="2" name="文本框 1"/>
          <p:cNvSpPr txBox="1"/>
          <p:nvPr/>
        </p:nvSpPr>
        <p:spPr>
          <a:xfrm>
            <a:off x="428731" y="3990267"/>
            <a:ext cx="11531600" cy="132207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目标是分离出一个                的表达形式，作为预测因子         的函数，</a:t>
            </a:r>
          </a:p>
          <a:p>
            <a:pPr indent="0">
              <a:buFont typeface="Arial" panose="020B0604020202020204" pitchFamily="34" charset="0"/>
              <a:buNone/>
            </a:pPr>
            <a:r>
              <a:rPr lang="zh-CN" altLang="en-US" sz="2000" dirty="0"/>
              <a:t>      并对股票收益          有最大的样本外解释能力；</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预测因子表示为</a:t>
            </a:r>
            <a:r>
              <a:rPr lang="en-US" altLang="zh-CN" sz="2000" dirty="0"/>
              <a:t>P</a:t>
            </a:r>
            <a:r>
              <a:rPr lang="zh-CN" altLang="en-US" sz="2000" dirty="0"/>
              <a:t>维向量          </a:t>
            </a:r>
          </a:p>
        </p:txBody>
      </p:sp>
      <p:pic>
        <p:nvPicPr>
          <p:cNvPr id="9" name="图片 8"/>
          <p:cNvPicPr>
            <a:picLocks noChangeAspect="1"/>
          </p:cNvPicPr>
          <p:nvPr/>
        </p:nvPicPr>
        <p:blipFill>
          <a:blip r:embed="rId4"/>
          <a:stretch>
            <a:fillRect/>
          </a:stretch>
        </p:blipFill>
        <p:spPr>
          <a:xfrm>
            <a:off x="457835" y="2776220"/>
            <a:ext cx="3756025" cy="878840"/>
          </a:xfrm>
          <a:prstGeom prst="rect">
            <a:avLst/>
          </a:prstGeom>
        </p:spPr>
      </p:pic>
      <p:pic>
        <p:nvPicPr>
          <p:cNvPr id="10" name="图片 9"/>
          <p:cNvPicPr>
            <a:picLocks noChangeAspect="1"/>
          </p:cNvPicPr>
          <p:nvPr/>
        </p:nvPicPr>
        <p:blipFill>
          <a:blip r:embed="rId5"/>
          <a:stretch>
            <a:fillRect/>
          </a:stretch>
        </p:blipFill>
        <p:spPr>
          <a:xfrm>
            <a:off x="583565" y="1731010"/>
            <a:ext cx="4714240" cy="911225"/>
          </a:xfrm>
          <a:prstGeom prst="rect">
            <a:avLst/>
          </a:prstGeom>
        </p:spPr>
      </p:pic>
      <p:graphicFrame>
        <p:nvGraphicFramePr>
          <p:cNvPr id="15" name="对象 14"/>
          <p:cNvGraphicFramePr/>
          <p:nvPr/>
        </p:nvGraphicFramePr>
        <p:xfrm>
          <a:off x="2886710" y="3990340"/>
          <a:ext cx="927100" cy="401955"/>
        </p:xfrm>
        <a:graphic>
          <a:graphicData uri="http://schemas.openxmlformats.org/presentationml/2006/ole">
            <mc:AlternateContent xmlns:mc="http://schemas.openxmlformats.org/markup-compatibility/2006">
              <mc:Choice xmlns:v="urn:schemas-microsoft-com:vml" Requires="v">
                <p:oleObj spid="_x0000_s1030" r:id="rId6" imgW="875030" imgH="397510" progId="Equation.DSMT4">
                  <p:embed/>
                </p:oleObj>
              </mc:Choice>
              <mc:Fallback>
                <p:oleObj r:id="rId6" imgW="875030" imgH="397510" progId="Equation.DSMT4">
                  <p:embed/>
                  <p:pic>
                    <p:nvPicPr>
                      <p:cNvPr id="15" name="对象 14"/>
                      <p:cNvPicPr/>
                      <p:nvPr/>
                    </p:nvPicPr>
                    <p:blipFill>
                      <a:blip r:embed="rId7"/>
                      <a:stretch>
                        <a:fillRect/>
                      </a:stretch>
                    </p:blipFill>
                    <p:spPr>
                      <a:xfrm>
                        <a:off x="2886710" y="3990340"/>
                        <a:ext cx="927100" cy="401955"/>
                      </a:xfrm>
                      <a:prstGeom prst="rect">
                        <a:avLst/>
                      </a:prstGeom>
                    </p:spPr>
                  </p:pic>
                </p:oleObj>
              </mc:Fallback>
            </mc:AlternateContent>
          </a:graphicData>
        </a:graphic>
      </p:graphicFrame>
      <p:graphicFrame>
        <p:nvGraphicFramePr>
          <p:cNvPr id="17" name="对象 16"/>
          <p:cNvGraphicFramePr/>
          <p:nvPr/>
        </p:nvGraphicFramePr>
        <p:xfrm>
          <a:off x="6802120" y="3957320"/>
          <a:ext cx="627380" cy="467995"/>
        </p:xfrm>
        <a:graphic>
          <a:graphicData uri="http://schemas.openxmlformats.org/presentationml/2006/ole">
            <mc:AlternateContent xmlns:mc="http://schemas.openxmlformats.org/markup-compatibility/2006">
              <mc:Choice xmlns:v="urn:schemas-microsoft-com:vml" Requires="v">
                <p:oleObj spid="_x0000_s1031" r:id="rId8" imgW="569595" imgH="510540" progId="Equation.DSMT4">
                  <p:embed/>
                </p:oleObj>
              </mc:Choice>
              <mc:Fallback>
                <p:oleObj r:id="rId8" imgW="569595" imgH="510540" progId="Equation.DSMT4">
                  <p:embed/>
                  <p:pic>
                    <p:nvPicPr>
                      <p:cNvPr id="17" name="对象 16"/>
                      <p:cNvPicPr/>
                      <p:nvPr/>
                    </p:nvPicPr>
                    <p:blipFill>
                      <a:blip r:embed="rId9"/>
                      <a:stretch>
                        <a:fillRect/>
                      </a:stretch>
                    </p:blipFill>
                    <p:spPr>
                      <a:xfrm>
                        <a:off x="6802120" y="3957320"/>
                        <a:ext cx="627380" cy="467995"/>
                      </a:xfrm>
                      <a:prstGeom prst="rect">
                        <a:avLst/>
                      </a:prstGeom>
                    </p:spPr>
                  </p:pic>
                </p:oleObj>
              </mc:Fallback>
            </mc:AlternateContent>
          </a:graphicData>
        </a:graphic>
      </p:graphicFrame>
      <p:graphicFrame>
        <p:nvGraphicFramePr>
          <p:cNvPr id="19" name="对象 18"/>
          <p:cNvGraphicFramePr/>
          <p:nvPr/>
        </p:nvGraphicFramePr>
        <p:xfrm>
          <a:off x="2424430" y="4222750"/>
          <a:ext cx="596900" cy="474345"/>
        </p:xfrm>
        <a:graphic>
          <a:graphicData uri="http://schemas.openxmlformats.org/presentationml/2006/ole">
            <mc:AlternateContent xmlns:mc="http://schemas.openxmlformats.org/markup-compatibility/2006">
              <mc:Choice xmlns:v="urn:schemas-microsoft-com:vml" Requires="v">
                <p:oleObj spid="_x0000_s1032" r:id="rId10" imgW="596900" imgH="474345" progId="Equation.DSMT4">
                  <p:embed/>
                </p:oleObj>
              </mc:Choice>
              <mc:Fallback>
                <p:oleObj r:id="rId10" imgW="596900" imgH="474345" progId="Equation.DSMT4">
                  <p:embed/>
                  <p:pic>
                    <p:nvPicPr>
                      <p:cNvPr id="19" name="对象 18"/>
                      <p:cNvPicPr/>
                      <p:nvPr/>
                    </p:nvPicPr>
                    <p:blipFill>
                      <a:blip r:embed="rId11"/>
                      <a:stretch>
                        <a:fillRect/>
                      </a:stretch>
                    </p:blipFill>
                    <p:spPr>
                      <a:xfrm>
                        <a:off x="2424430" y="4222750"/>
                        <a:ext cx="596900" cy="474345"/>
                      </a:xfrm>
                      <a:prstGeom prst="rect">
                        <a:avLst/>
                      </a:prstGeom>
                    </p:spPr>
                  </p:pic>
                </p:oleObj>
              </mc:Fallback>
            </mc:AlternateContent>
          </a:graphicData>
        </a:graphic>
      </p:graphicFrame>
      <p:graphicFrame>
        <p:nvGraphicFramePr>
          <p:cNvPr id="22" name="对象 21"/>
          <p:cNvGraphicFramePr/>
          <p:nvPr/>
        </p:nvGraphicFramePr>
        <p:xfrm>
          <a:off x="3528695" y="4844415"/>
          <a:ext cx="627380" cy="467995"/>
        </p:xfrm>
        <a:graphic>
          <a:graphicData uri="http://schemas.openxmlformats.org/presentationml/2006/ole">
            <mc:AlternateContent xmlns:mc="http://schemas.openxmlformats.org/markup-compatibility/2006">
              <mc:Choice xmlns:v="urn:schemas-microsoft-com:vml" Requires="v">
                <p:oleObj spid="_x0000_s1033" r:id="rId12" imgW="569595" imgH="510540" progId="Equation.DSMT4">
                  <p:embed/>
                </p:oleObj>
              </mc:Choice>
              <mc:Fallback>
                <p:oleObj r:id="rId12" imgW="569595" imgH="510540" progId="Equation.DSMT4">
                  <p:embed/>
                  <p:pic>
                    <p:nvPicPr>
                      <p:cNvPr id="22" name="对象 21"/>
                      <p:cNvPicPr/>
                      <p:nvPr/>
                    </p:nvPicPr>
                    <p:blipFill>
                      <a:blip r:embed="rId9"/>
                      <a:stretch>
                        <a:fillRect/>
                      </a:stretch>
                    </p:blipFill>
                    <p:spPr>
                      <a:xfrm>
                        <a:off x="3528695" y="4844415"/>
                        <a:ext cx="627380" cy="467995"/>
                      </a:xfrm>
                      <a:prstGeom prst="rect">
                        <a:avLst/>
                      </a:prstGeom>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6924" y="4941128"/>
            <a:ext cx="4879975" cy="398780"/>
          </a:xfrm>
          <a:prstGeom prst="rect">
            <a:avLst/>
          </a:prstGeom>
          <a:noFill/>
        </p:spPr>
        <p:txBody>
          <a:bodyPr wrap="square" rtlCol="0">
            <a:spAutoFit/>
          </a:bodyPr>
          <a:lstStyle/>
          <a:p>
            <a:pPr algn="l">
              <a:buClrTx/>
              <a:buSzTx/>
              <a:buFontTx/>
            </a:pPr>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在量化投资中应用的常见误区</a:t>
            </a:r>
          </a:p>
        </p:txBody>
      </p:sp>
      <p:sp>
        <p:nvSpPr>
          <p:cNvPr id="6" name="文本框 5"/>
          <p:cNvSpPr txBox="1"/>
          <p:nvPr/>
        </p:nvSpPr>
        <p:spPr>
          <a:xfrm>
            <a:off x="4336924" y="2075295"/>
            <a:ext cx="4453984" cy="39878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用于实证资产风险溢价</a:t>
            </a:r>
          </a:p>
        </p:txBody>
      </p:sp>
      <p:sp>
        <p:nvSpPr>
          <p:cNvPr id="7" name="文本框 6"/>
          <p:cNvSpPr txBox="1"/>
          <p:nvPr/>
        </p:nvSpPr>
        <p:spPr>
          <a:xfrm>
            <a:off x="4325620" y="4021661"/>
            <a:ext cx="3540760" cy="398780"/>
          </a:xfrm>
          <a:prstGeom prst="rect">
            <a:avLst/>
          </a:prstGeom>
          <a:noFill/>
        </p:spPr>
        <p:txBody>
          <a:bodyPr wrap="square" rtlCol="0">
            <a:spAutoFit/>
          </a:bodyPr>
          <a:lstStyle/>
          <a:p>
            <a:r>
              <a:rPr lang="en-US" altLang="zh-CN" sz="2000" b="1" dirty="0">
                <a:solidFill>
                  <a:srgbClr val="B23E3E"/>
                </a:solidFill>
                <a:latin typeface="微软雅黑" panose="020B0503020204020204" pitchFamily="34" charset="-122"/>
                <a:ea typeface="微软雅黑" panose="020B0503020204020204" pitchFamily="34" charset="-122"/>
              </a:rPr>
              <a:t>NLP</a:t>
            </a:r>
            <a:endParaRPr lang="zh-CN" altLang="en-US" sz="2000" b="1" dirty="0">
              <a:solidFill>
                <a:srgbClr val="B23E3E"/>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6924" y="2977188"/>
            <a:ext cx="5228981"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：基于基本面的量化多因子选股</a:t>
            </a:r>
          </a:p>
        </p:txBody>
      </p:sp>
      <p:sp>
        <p:nvSpPr>
          <p:cNvPr id="4" name="标题 3"/>
          <p:cNvSpPr>
            <a:spLocks noGrp="1"/>
          </p:cNvSpPr>
          <p:nvPr>
            <p:ph type="title"/>
          </p:nvPr>
        </p:nvSpPr>
        <p:spPr/>
        <p:txBody>
          <a:bodyPr/>
          <a:lstStyle/>
          <a:p>
            <a:r>
              <a:rPr lang="en-US" altLang="zh-CN" dirty="0"/>
              <a:t>ML</a:t>
            </a:r>
            <a:r>
              <a:rPr lang="zh-CN" altLang="en-US" dirty="0"/>
              <a:t>内培</a:t>
            </a:r>
          </a:p>
        </p:txBody>
      </p:sp>
      <p:sp>
        <p:nvSpPr>
          <p:cNvPr id="13" name="灯片编号占位符 3"/>
          <p:cNvSpPr>
            <a:spLocks noGrp="1"/>
          </p:cNvSpPr>
          <p:nvPr>
            <p:ph type="sldNum" sz="quarter" idx="12"/>
          </p:nvPr>
        </p:nvSpPr>
        <p:spPr/>
        <p:txBody>
          <a:bodyPr/>
          <a:lstStyle/>
          <a:p>
            <a:fld id="{1827CD8D-0C45-4313-8514-3276C2338651}" type="slidenum">
              <a:rPr lang="zh-CN" altLang="en-US" smtClean="0"/>
              <a:t>30</a:t>
            </a:fld>
            <a:endParaRPr lang="zh-CN" altLang="en-US" dirty="0"/>
          </a:p>
        </p:txBody>
      </p:sp>
    </p:spTree>
    <p:extLst>
      <p:ext uri="{BB962C8B-B14F-4D97-AF65-F5344CB8AC3E}">
        <p14:creationId xmlns:p14="http://schemas.microsoft.com/office/powerpoint/2010/main" val="260575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F7FB556-6FE0-4641-BED1-53CCC2CF678B}"/>
              </a:ext>
            </a:extLst>
          </p:cNvPr>
          <p:cNvSpPr>
            <a:spLocks noGrp="1"/>
          </p:cNvSpPr>
          <p:nvPr>
            <p:ph type="title"/>
          </p:nvPr>
        </p:nvSpPr>
        <p:spPr/>
        <p:txBody>
          <a:bodyPr/>
          <a:lstStyle/>
          <a:p>
            <a:r>
              <a:rPr lang="en-US" altLang="zh-CN" dirty="0"/>
              <a:t>NLP Practical applications in financial news</a:t>
            </a:r>
            <a:endParaRPr lang="zh-CN" altLang="en-US" dirty="0"/>
          </a:p>
        </p:txBody>
      </p:sp>
      <p:sp>
        <p:nvSpPr>
          <p:cNvPr id="3" name="灯片编号占位符 2">
            <a:extLst>
              <a:ext uri="{FF2B5EF4-FFF2-40B4-BE49-F238E27FC236}">
                <a16:creationId xmlns:a16="http://schemas.microsoft.com/office/drawing/2014/main" id="{0EAAB75C-D4C5-4EEC-B624-0CA2300F9FAB}"/>
              </a:ext>
            </a:extLst>
          </p:cNvPr>
          <p:cNvSpPr>
            <a:spLocks noGrp="1"/>
          </p:cNvSpPr>
          <p:nvPr>
            <p:ph type="sldNum" sz="quarter" idx="12"/>
          </p:nvPr>
        </p:nvSpPr>
        <p:spPr/>
        <p:txBody>
          <a:bodyPr/>
          <a:lstStyle/>
          <a:p>
            <a:fld id="{1827CD8D-0C45-4313-8514-3276C2338651}" type="slidenum">
              <a:rPr lang="zh-CN" altLang="en-US" smtClean="0"/>
              <a:pPr/>
              <a:t>31</a:t>
            </a:fld>
            <a:endParaRPr lang="zh-CN" altLang="en-US" dirty="0"/>
          </a:p>
        </p:txBody>
      </p:sp>
      <p:graphicFrame>
        <p:nvGraphicFramePr>
          <p:cNvPr id="6" name="图示 5">
            <a:extLst>
              <a:ext uri="{FF2B5EF4-FFF2-40B4-BE49-F238E27FC236}">
                <a16:creationId xmlns:a16="http://schemas.microsoft.com/office/drawing/2014/main" id="{E109CF0A-6597-441F-AB51-3CF5E58DC073}"/>
              </a:ext>
            </a:extLst>
          </p:cNvPr>
          <p:cNvGraphicFramePr/>
          <p:nvPr>
            <p:extLst/>
          </p:nvPr>
        </p:nvGraphicFramePr>
        <p:xfrm>
          <a:off x="2575718" y="1511176"/>
          <a:ext cx="7040563" cy="41142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1869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940" y="1200043"/>
            <a:ext cx="11531600" cy="2062103"/>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新闻被认为是一种“信息事件”，影响市场微观结构，影响价格形成，波动率和流动性的特定证券或市场</a:t>
            </a:r>
            <a:r>
              <a:rPr lang="en-US" altLang="zh-CN" sz="1600" dirty="0"/>
              <a:t>[</a:t>
            </a:r>
            <a:r>
              <a:rPr lang="en-US" altLang="zh-CN" sz="1600" dirty="0" err="1"/>
              <a:t>Mitra</a:t>
            </a:r>
            <a:r>
              <a:rPr lang="en-US" altLang="zh-CN" sz="1600" dirty="0"/>
              <a:t> et al. 2015]</a:t>
            </a:r>
          </a:p>
          <a:p>
            <a:pPr marL="342900" indent="-342900">
              <a:buFont typeface="Arial" panose="020B0604020202020204" pitchFamily="34" charset="0"/>
              <a:buChar char="•"/>
            </a:pPr>
            <a:r>
              <a:rPr lang="zh-CN" altLang="en-US" sz="1600" dirty="0"/>
              <a:t>大多数对公司公告文件的研究关注的不是披露的语气，就是披露的复杂程度，以及它们对盈利和股价的影响。例如，在</a:t>
            </a:r>
            <a:r>
              <a:rPr lang="en-US" altLang="zh-CN" sz="1600" dirty="0"/>
              <a:t>[</a:t>
            </a:r>
            <a:r>
              <a:rPr lang="en-US" altLang="zh-CN" sz="1600" dirty="0" err="1"/>
              <a:t>Bodnaruk</a:t>
            </a:r>
            <a:r>
              <a:rPr lang="en-US" altLang="zh-CN" sz="1600" dirty="0"/>
              <a:t> et al. (2015)]</a:t>
            </a:r>
            <a:r>
              <a:rPr lang="zh-CN" altLang="en-US" sz="1600" dirty="0"/>
              <a:t>的一个例子研究中，作者试图通过评估</a:t>
            </a:r>
            <a:r>
              <a:rPr lang="en-US" altLang="zh-CN" sz="1600" dirty="0"/>
              <a:t>10-K</a:t>
            </a:r>
            <a:r>
              <a:rPr lang="zh-CN" altLang="en-US" sz="1600" dirty="0"/>
              <a:t>披露的语气来预测流动性事件，以向股东传达他们的担忧。研究人员计算了一组专有约束性词汇的使用频率，如“义务”、“减值”、“强制”等，以衡量</a:t>
            </a:r>
            <a:r>
              <a:rPr lang="en-US" altLang="zh-CN" sz="1600" dirty="0"/>
              <a:t>10-K</a:t>
            </a:r>
            <a:r>
              <a:rPr lang="zh-CN" altLang="en-US" sz="1600" dirty="0"/>
              <a:t>文件的基调。他们报告说，“约束性词汇的比例产生了不小的经济影响。”例如，约束词增加一个标准差会使股利遗漏的可能性增加</a:t>
            </a:r>
            <a:r>
              <a:rPr lang="en-US" altLang="zh-CN" sz="1600" dirty="0"/>
              <a:t>10.32%</a:t>
            </a:r>
            <a:r>
              <a:rPr lang="zh-CN" altLang="en-US" sz="1600" dirty="0"/>
              <a:t>，并降低股利增加</a:t>
            </a:r>
            <a:r>
              <a:rPr lang="en-US" altLang="zh-CN" sz="1600" dirty="0"/>
              <a:t>6.46%</a:t>
            </a:r>
            <a:r>
              <a:rPr lang="zh-CN" altLang="en-US" sz="1600" dirty="0"/>
              <a:t>的可能性。</a:t>
            </a:r>
            <a:endParaRPr lang="en-US" altLang="zh-CN" sz="1600" dirty="0"/>
          </a:p>
          <a:p>
            <a:pPr marL="342900" indent="-342900">
              <a:buFont typeface="Arial" panose="020B0604020202020204" pitchFamily="34" charset="0"/>
              <a:buChar char="•"/>
            </a:pPr>
            <a:r>
              <a:rPr lang="zh-CN" altLang="en-US" sz="1600" dirty="0"/>
              <a:t>招股说明书的内容在预测收益方面也起到类似的作用。</a:t>
            </a:r>
            <a:r>
              <a:rPr lang="en-US" altLang="zh-CN" sz="1600" dirty="0"/>
              <a:t>[Hanley and </a:t>
            </a:r>
            <a:r>
              <a:rPr lang="en-US" altLang="zh-CN" sz="1600" dirty="0" err="1"/>
              <a:t>Hoberg</a:t>
            </a:r>
            <a:r>
              <a:rPr lang="en-US" altLang="zh-CN" sz="1600" dirty="0"/>
              <a:t> (2010) ]</a:t>
            </a:r>
            <a:r>
              <a:rPr lang="zh-CN" altLang="en-US" sz="1600" dirty="0"/>
              <a:t>利用</a:t>
            </a:r>
            <a:r>
              <a:rPr lang="en-US" altLang="zh-CN" sz="1600" dirty="0"/>
              <a:t>1996-2005</a:t>
            </a:r>
            <a:r>
              <a:rPr lang="zh-CN" altLang="en-US" sz="1600" dirty="0"/>
              <a:t>年期间</a:t>
            </a:r>
            <a:r>
              <a:rPr lang="en-US" altLang="zh-CN" sz="1600" dirty="0"/>
              <a:t>IPO</a:t>
            </a:r>
            <a:r>
              <a:rPr lang="zh-CN" altLang="en-US" sz="1600" dirty="0"/>
              <a:t>的样本，研究了</a:t>
            </a:r>
            <a:r>
              <a:rPr lang="en-US" altLang="zh-CN" sz="1600" dirty="0"/>
              <a:t>IPO</a:t>
            </a:r>
            <a:r>
              <a:rPr lang="zh-CN" altLang="en-US" sz="1600" dirty="0"/>
              <a:t>招股说明书的基调如何影响定价和首日收益。</a:t>
            </a:r>
            <a:endParaRPr lang="en-US" altLang="zh-CN" sz="1600" dirty="0"/>
          </a:p>
        </p:txBody>
      </p:sp>
      <p:sp>
        <p:nvSpPr>
          <p:cNvPr id="11" name="标题 10"/>
          <p:cNvSpPr>
            <a:spLocks noGrp="1"/>
          </p:cNvSpPr>
          <p:nvPr>
            <p:ph type="title"/>
          </p:nvPr>
        </p:nvSpPr>
        <p:spPr/>
        <p:txBody>
          <a:bodyPr/>
          <a:lstStyle/>
          <a:p>
            <a:r>
              <a:rPr lang="en-US" altLang="zh-CN" dirty="0"/>
              <a:t>NLP Practical applications in financial news</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32</a:t>
            </a:fld>
            <a:endParaRPr lang="zh-CN" altLang="en-US" dirty="0"/>
          </a:p>
        </p:txBody>
      </p:sp>
      <p:sp>
        <p:nvSpPr>
          <p:cNvPr id="20" name="文本框 19"/>
          <p:cNvSpPr txBox="1"/>
          <p:nvPr/>
        </p:nvSpPr>
        <p:spPr>
          <a:xfrm>
            <a:off x="457940" y="799933"/>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Trading and investment</a:t>
            </a:r>
            <a:endParaRPr lang="zh-CN" altLang="en-US" sz="2000" dirty="0">
              <a:solidFill>
                <a:schemeClr val="bg1"/>
              </a:solidFill>
            </a:endParaRPr>
          </a:p>
        </p:txBody>
      </p:sp>
    </p:spTree>
    <p:extLst>
      <p:ext uri="{BB962C8B-B14F-4D97-AF65-F5344CB8AC3E}">
        <p14:creationId xmlns:p14="http://schemas.microsoft.com/office/powerpoint/2010/main" val="112768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940" y="1200043"/>
            <a:ext cx="11531600" cy="4832092"/>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情感分析旨在分析文本主体对特定主体或实体所表达的观点。在金融领域，大多数情绪分析任务背后的主要动机是将这些意见与未来证券回报的方向性联系起来。</a:t>
            </a:r>
            <a:endParaRPr lang="en-US" altLang="zh-CN" sz="1600" dirty="0"/>
          </a:p>
          <a:p>
            <a:pPr marL="342900" indent="-342900">
              <a:buFont typeface="Arial" panose="020B0604020202020204" pitchFamily="34" charset="0"/>
              <a:buChar char="•"/>
            </a:pPr>
            <a:r>
              <a:rPr lang="zh-CN" altLang="en-US" sz="1600" dirty="0"/>
              <a:t>目前</a:t>
            </a:r>
            <a:r>
              <a:rPr lang="en-US" altLang="zh-CN" sz="1600" dirty="0"/>
              <a:t>NLP</a:t>
            </a:r>
            <a:r>
              <a:rPr lang="zh-CN" altLang="en-US" sz="1600" dirty="0"/>
              <a:t>情感分析的研究主要在电影评论等领域上，而金融新闻的噪声与不确定性使得对它做情感分析要难得多。</a:t>
            </a:r>
            <a:endParaRPr lang="en-US" altLang="zh-CN" sz="1600" dirty="0"/>
          </a:p>
          <a:p>
            <a:pPr marL="342900" indent="-342900">
              <a:buFont typeface="Arial" panose="020B0604020202020204" pitchFamily="34" charset="0"/>
              <a:buChar char="•"/>
            </a:pPr>
            <a:r>
              <a:rPr lang="zh-CN" altLang="en-US" sz="1600" dirty="0"/>
              <a:t>情感分析模型可以是一个正面</a:t>
            </a:r>
            <a:r>
              <a:rPr lang="en-US" altLang="zh-CN" sz="1600" dirty="0"/>
              <a:t>/</a:t>
            </a:r>
            <a:r>
              <a:rPr lang="zh-CN" altLang="en-US" sz="1600" dirty="0"/>
              <a:t>负面 二元分类模型，也可以是预测表征正面、负面程度的分数的模型。无论哪一种，这都是典型的监督学习，也就意味着需要标注好的数据。</a:t>
            </a:r>
            <a:endParaRPr lang="en-US" altLang="zh-CN" sz="1600" dirty="0"/>
          </a:p>
          <a:p>
            <a:pPr marL="342900" indent="-342900">
              <a:buFont typeface="Arial" panose="020B0604020202020204" pitchFamily="34" charset="0"/>
              <a:buChar char="•"/>
            </a:pPr>
            <a:r>
              <a:rPr lang="zh-CN" altLang="en-US" sz="1600" dirty="0"/>
              <a:t>人工标注对金融新闻标注有较大的主观性影响，</a:t>
            </a:r>
            <a:r>
              <a:rPr lang="en-US" altLang="zh-CN" sz="1600" dirty="0"/>
              <a:t>[</a:t>
            </a:r>
            <a:r>
              <a:rPr lang="en-US" altLang="zh-CN" sz="1600" dirty="0" err="1"/>
              <a:t>Loughran</a:t>
            </a:r>
            <a:r>
              <a:rPr lang="en-US" altLang="zh-CN" sz="1600" dirty="0"/>
              <a:t> and McDonald (2016) ]</a:t>
            </a:r>
            <a:r>
              <a:rPr lang="zh-CN" altLang="en-US" sz="1600" dirty="0"/>
              <a:t>表明，财经新闻很容易被错误分类。</a:t>
            </a:r>
            <a:endParaRPr lang="en-US" altLang="zh-CN" sz="1600" dirty="0"/>
          </a:p>
          <a:p>
            <a:pPr marL="342900" indent="-342900">
              <a:buFont typeface="Arial" panose="020B0604020202020204" pitchFamily="34" charset="0"/>
              <a:buChar char="•"/>
            </a:pPr>
            <a:r>
              <a:rPr lang="zh-CN" altLang="en-US" sz="1600" dirty="0"/>
              <a:t>除了人工标注，一个可行的方法是编辑一份联系特定情感的</a:t>
            </a:r>
            <a:r>
              <a:rPr lang="en-US" altLang="zh-CN" sz="1600" dirty="0"/>
              <a:t>”word list”</a:t>
            </a:r>
            <a:r>
              <a:rPr lang="zh-CN" altLang="en-US" sz="1600" dirty="0"/>
              <a:t>。通过统计一份新闻里面</a:t>
            </a:r>
            <a:r>
              <a:rPr lang="en-US" altLang="zh-CN" sz="1600" dirty="0"/>
              <a:t>word list </a:t>
            </a:r>
            <a:r>
              <a:rPr lang="zh-CN" altLang="en-US" sz="1600" dirty="0"/>
              <a:t>的词频来判断舆情。已经有一些专门针对金融文本的公开的</a:t>
            </a:r>
            <a:r>
              <a:rPr lang="en-US" altLang="zh-CN" sz="1600" dirty="0"/>
              <a:t>word list</a:t>
            </a:r>
            <a:r>
              <a:rPr lang="zh-CN" altLang="en-US" sz="1600" dirty="0"/>
              <a:t>了，比如</a:t>
            </a:r>
            <a:r>
              <a:rPr lang="en-US" altLang="zh-CN" sz="1600" dirty="0"/>
              <a:t>[Henry Word List(Henry 2008)]</a:t>
            </a:r>
            <a:r>
              <a:rPr lang="zh-CN" altLang="en-US" sz="1600" dirty="0"/>
              <a:t>。</a:t>
            </a:r>
            <a:endParaRPr lang="en-US" altLang="zh-CN" sz="1600" dirty="0"/>
          </a:p>
          <a:p>
            <a:pPr marL="342900" indent="-342900">
              <a:buFont typeface="Arial" panose="020B0604020202020204" pitchFamily="34" charset="0"/>
              <a:buChar char="•"/>
            </a:pPr>
            <a:r>
              <a:rPr lang="zh-CN" altLang="en-US" sz="1600" dirty="0"/>
              <a:t>还有一个移除人的主观性影响的可行方法，是直接把把一份新闻发表后一段时间的股票收益率与新闻关联起来分析。一个例子是路透</a:t>
            </a:r>
            <a:r>
              <a:rPr lang="en-US" altLang="zh-CN" sz="1600" dirty="0" err="1"/>
              <a:t>NewsScope</a:t>
            </a:r>
            <a:r>
              <a:rPr lang="zh-CN" altLang="en-US" sz="1600" dirty="0"/>
              <a:t>事件指数</a:t>
            </a:r>
            <a:r>
              <a:rPr lang="en-US" altLang="zh-CN" sz="1600" dirty="0"/>
              <a:t>(NEIs) [Lo 2008]</a:t>
            </a:r>
            <a:r>
              <a:rPr lang="zh-CN" altLang="en-US" sz="1600" dirty="0"/>
              <a:t>，该指数对资产回报和</a:t>
            </a:r>
            <a:r>
              <a:rPr lang="en-US" altLang="zh-CN" sz="1600" dirty="0"/>
              <a:t>(</a:t>
            </a:r>
            <a:r>
              <a:rPr lang="zh-CN" altLang="en-US" sz="1600" dirty="0"/>
              <a:t>已实现的</a:t>
            </a:r>
            <a:r>
              <a:rPr lang="en-US" altLang="zh-CN" sz="1600" dirty="0"/>
              <a:t>)</a:t>
            </a:r>
            <a:r>
              <a:rPr lang="zh-CN" altLang="en-US" sz="1600" dirty="0"/>
              <a:t>波动性具有“预测”能力。</a:t>
            </a:r>
            <a:endParaRPr lang="en-US" altLang="zh-CN" sz="1600" dirty="0"/>
          </a:p>
          <a:p>
            <a:pPr marL="342900" indent="-342900">
              <a:buFont typeface="Arial" panose="020B0604020202020204" pitchFamily="34" charset="0"/>
              <a:buChar char="•"/>
            </a:pPr>
            <a:r>
              <a:rPr lang="zh-CN" altLang="en-US" sz="1600" dirty="0"/>
              <a:t>情绪分析在金融领域最突出的应用之一是</a:t>
            </a:r>
            <a:r>
              <a:rPr lang="en-US" altLang="zh-CN" sz="1600" dirty="0"/>
              <a:t>Thomson Reuters </a:t>
            </a:r>
            <a:r>
              <a:rPr lang="en-US" altLang="zh-CN" sz="1600" dirty="0" err="1"/>
              <a:t>NewsScope</a:t>
            </a:r>
            <a:r>
              <a:rPr lang="zh-CN" altLang="en-US" sz="1600" dirty="0"/>
              <a:t> </a:t>
            </a:r>
            <a:r>
              <a:rPr lang="en-US" altLang="zh-CN" sz="1600" dirty="0"/>
              <a:t>Sentiment Engine [Reuters 2015</a:t>
            </a:r>
            <a:r>
              <a:rPr lang="zh-CN" altLang="en-US" sz="1600" dirty="0"/>
              <a:t>年</a:t>
            </a:r>
            <a:r>
              <a:rPr lang="en-US" altLang="zh-CN" sz="1600" dirty="0"/>
              <a:t>]</a:t>
            </a:r>
            <a:r>
              <a:rPr lang="zh-CN" altLang="en-US" sz="1600" dirty="0"/>
              <a:t>，根据积极、中性或负面情绪对特定公司的新闻进行分类。</a:t>
            </a:r>
            <a:r>
              <a:rPr lang="en-US" altLang="zh-CN" sz="1600" dirty="0"/>
              <a:t>[</a:t>
            </a:r>
            <a:r>
              <a:rPr lang="en-US" altLang="zh-CN" sz="1600" dirty="0" err="1"/>
              <a:t>Groß-Klußman</a:t>
            </a:r>
            <a:r>
              <a:rPr lang="en-US" altLang="zh-CN" sz="1600" dirty="0"/>
              <a:t> and </a:t>
            </a:r>
            <a:r>
              <a:rPr lang="en-US" altLang="zh-CN" sz="1600" dirty="0" err="1"/>
              <a:t>Hautsch</a:t>
            </a:r>
            <a:r>
              <a:rPr lang="en-US" altLang="zh-CN" sz="1600" dirty="0"/>
              <a:t> (2011)]</a:t>
            </a:r>
            <a:r>
              <a:rPr lang="zh-CN" altLang="en-US" sz="1600" dirty="0"/>
              <a:t>调查了在多大程度上，高频率的回报、波动率和流动性的变动可以被路透社新闻范围报道的非预定的消息所解释。作者得出的结论是，尽管情绪标签对未来价格趋势具有一定的可预测性，但随着消息的到来，波动性的显著飙升和买卖价差会使基于情绪的简单交易策略无利可图。在另一项研究中，</a:t>
            </a:r>
            <a:r>
              <a:rPr lang="en-US" altLang="zh-CN" sz="1600" dirty="0"/>
              <a:t>[</a:t>
            </a:r>
            <a:r>
              <a:rPr lang="en-US" altLang="zh-CN" sz="1600" dirty="0" err="1"/>
              <a:t>Heston</a:t>
            </a:r>
            <a:r>
              <a:rPr lang="en-US" altLang="zh-CN" sz="1600" dirty="0"/>
              <a:t> and Sinha (2017)]</a:t>
            </a:r>
            <a:r>
              <a:rPr lang="zh-CN" altLang="en-US" sz="1600" dirty="0"/>
              <a:t>利用汤森路透在</a:t>
            </a:r>
            <a:r>
              <a:rPr lang="en-US" altLang="zh-CN" sz="1600" dirty="0"/>
              <a:t>2003</a:t>
            </a:r>
            <a:r>
              <a:rPr lang="zh-CN" altLang="en-US" sz="1600" dirty="0"/>
              <a:t>年至</a:t>
            </a:r>
            <a:r>
              <a:rPr lang="en-US" altLang="zh-CN" sz="1600" dirty="0"/>
              <a:t>2010</a:t>
            </a:r>
            <a:r>
              <a:rPr lang="zh-CN" altLang="en-US" sz="1600" dirty="0"/>
              <a:t>年的</a:t>
            </a:r>
            <a:r>
              <a:rPr lang="en-US" altLang="zh-CN" sz="1600" dirty="0"/>
              <a:t>Thomson Reuters </a:t>
            </a:r>
            <a:r>
              <a:rPr lang="en-US" altLang="zh-CN" sz="1600" dirty="0" err="1"/>
              <a:t>NewsScope</a:t>
            </a:r>
            <a:r>
              <a:rPr lang="zh-CN" altLang="en-US" sz="1600" dirty="0"/>
              <a:t>中提取的情绪数据，探索了个股回报的可预测性。他们报告说，一个特定交易日的新闻情绪与随后</a:t>
            </a:r>
            <a:r>
              <a:rPr lang="en-US" altLang="zh-CN" sz="1600" dirty="0"/>
              <a:t>1-2</a:t>
            </a:r>
            <a:r>
              <a:rPr lang="zh-CN" altLang="en-US" sz="1600" dirty="0"/>
              <a:t>天的股票回报正相关。他们指出，这个预测期的长度在很大程度上取决于投资组合的形成过程。</a:t>
            </a:r>
            <a:endParaRPr lang="en-US" altLang="zh-CN" sz="1600" dirty="0"/>
          </a:p>
          <a:p>
            <a:pPr marL="342900" indent="-342900">
              <a:buFont typeface="Arial" panose="020B0604020202020204" pitchFamily="34" charset="0"/>
              <a:buChar char="•"/>
            </a:pPr>
            <a:r>
              <a:rPr lang="zh-CN" altLang="en-US" sz="1600" dirty="0"/>
              <a:t>除了使用主流新闻之外，越来越多的研究关注于社交媒体的情绪分析。举个例子，</a:t>
            </a:r>
            <a:r>
              <a:rPr lang="en-US" altLang="zh-CN" sz="1600" dirty="0"/>
              <a:t>[</a:t>
            </a:r>
            <a:r>
              <a:rPr lang="en-US" altLang="zh-CN" sz="1600" dirty="0" err="1"/>
              <a:t>Bollen</a:t>
            </a:r>
            <a:r>
              <a:rPr lang="en-US" altLang="zh-CN" sz="1600" dirty="0"/>
              <a:t> et al. (2011)]</a:t>
            </a:r>
            <a:r>
              <a:rPr lang="zh-CN" altLang="en-US" sz="1600" dirty="0"/>
              <a:t>研究了从大规模</a:t>
            </a:r>
            <a:r>
              <a:rPr lang="en-US" altLang="zh-CN" sz="1600" dirty="0"/>
              <a:t>Twitter</a:t>
            </a:r>
            <a:r>
              <a:rPr lang="zh-CN" altLang="en-US" sz="1600" dirty="0"/>
              <a:t>消息源中获得的集体情绪状态的测量值是否与道琼斯工业平均指数</a:t>
            </a:r>
            <a:r>
              <a:rPr lang="en-US" altLang="zh-CN" sz="1600" dirty="0"/>
              <a:t>(DJIA)</a:t>
            </a:r>
            <a:r>
              <a:rPr lang="zh-CN" altLang="en-US" sz="1600" dirty="0"/>
              <a:t>的长期价值相关。</a:t>
            </a:r>
            <a:endParaRPr lang="en-US" altLang="zh-CN" sz="1600" dirty="0"/>
          </a:p>
        </p:txBody>
      </p:sp>
      <p:sp>
        <p:nvSpPr>
          <p:cNvPr id="11" name="标题 10"/>
          <p:cNvSpPr>
            <a:spLocks noGrp="1"/>
          </p:cNvSpPr>
          <p:nvPr>
            <p:ph type="title"/>
          </p:nvPr>
        </p:nvSpPr>
        <p:spPr/>
        <p:txBody>
          <a:bodyPr/>
          <a:lstStyle/>
          <a:p>
            <a:r>
              <a:rPr lang="en-US" altLang="zh-CN" dirty="0"/>
              <a:t>NLP Practical applications in financial news</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33</a:t>
            </a:fld>
            <a:endParaRPr lang="zh-CN" altLang="en-US" dirty="0"/>
          </a:p>
        </p:txBody>
      </p:sp>
      <p:sp>
        <p:nvSpPr>
          <p:cNvPr id="20" name="文本框 19"/>
          <p:cNvSpPr txBox="1"/>
          <p:nvPr/>
        </p:nvSpPr>
        <p:spPr>
          <a:xfrm>
            <a:off x="457940" y="799933"/>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Sentiment analysis</a:t>
            </a:r>
            <a:endParaRPr lang="zh-CN" altLang="en-US" sz="2000" dirty="0">
              <a:solidFill>
                <a:schemeClr val="bg1"/>
              </a:solidFill>
            </a:endParaRPr>
          </a:p>
        </p:txBody>
      </p:sp>
    </p:spTree>
    <p:extLst>
      <p:ext uri="{BB962C8B-B14F-4D97-AF65-F5344CB8AC3E}">
        <p14:creationId xmlns:p14="http://schemas.microsoft.com/office/powerpoint/2010/main" val="933005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940" y="1238143"/>
            <a:ext cx="11531600" cy="25545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做市商是金融工具的流动性提供者，旨在从价差中获利。在一个报价驱动的市场中，做市商提供买卖价格。在一个指令驱动的市场中，限价指令提供了流动性。在做市的情况下，新闻数据可以用来更新经纪人对交易量、市场深度和波动性的估计，从而扭曲价格和调整买卖价差。</a:t>
            </a:r>
            <a:endParaRPr lang="en-US" altLang="zh-CN" sz="1600" dirty="0"/>
          </a:p>
          <a:p>
            <a:pPr marL="342900" indent="-342900">
              <a:buFont typeface="Arial" panose="020B0604020202020204" pitchFamily="34" charset="0"/>
              <a:buChar char="•"/>
            </a:pPr>
            <a:r>
              <a:rPr lang="en-US" altLang="zh-CN" sz="1600" dirty="0"/>
              <a:t>[</a:t>
            </a:r>
            <a:r>
              <a:rPr lang="en-US" altLang="zh-CN" sz="1600" dirty="0" err="1"/>
              <a:t>Groß-Klußman</a:t>
            </a:r>
            <a:r>
              <a:rPr lang="en-US" altLang="zh-CN" sz="1600" dirty="0"/>
              <a:t> and </a:t>
            </a:r>
            <a:r>
              <a:rPr lang="en-US" altLang="zh-CN" sz="1600" dirty="0" err="1"/>
              <a:t>Hautsch</a:t>
            </a:r>
            <a:r>
              <a:rPr lang="en-US" altLang="zh-CN" sz="1600" dirty="0"/>
              <a:t> (2011)]</a:t>
            </a:r>
            <a:r>
              <a:rPr lang="zh-CN" altLang="en-US" sz="1600" dirty="0"/>
              <a:t>报告说，新闻发布对买卖价差有显著影响，但不一定会影响市场深度。做市商对消息的反应主要是修改报价，而不是根据交易量。这非常符合基于信息的不对称市场微观结构理论，专家们的目标是过度补偿可能的信息不对称</a:t>
            </a:r>
            <a:r>
              <a:rPr lang="en-US" altLang="zh-CN" sz="1600" dirty="0"/>
              <a:t>[</a:t>
            </a:r>
            <a:r>
              <a:rPr lang="en-US" altLang="zh-CN" sz="1600" dirty="0" err="1"/>
              <a:t>Mitra</a:t>
            </a:r>
            <a:r>
              <a:rPr lang="en-US" altLang="zh-CN" sz="1600" dirty="0"/>
              <a:t> et al. 2015]</a:t>
            </a:r>
            <a:r>
              <a:rPr lang="zh-CN" altLang="en-US" sz="1600" dirty="0"/>
              <a:t>。</a:t>
            </a:r>
            <a:endParaRPr lang="en-US" altLang="zh-CN" sz="1600" dirty="0"/>
          </a:p>
          <a:p>
            <a:pPr marL="342900" indent="-342900">
              <a:buFont typeface="Arial" panose="020B0604020202020204" pitchFamily="34" charset="0"/>
              <a:buChar char="•"/>
            </a:pPr>
            <a:r>
              <a:rPr lang="en-US" altLang="zh-CN" sz="1600" dirty="0"/>
              <a:t>[</a:t>
            </a:r>
            <a:r>
              <a:rPr lang="de-DE" altLang="zh-CN" sz="1600" dirty="0"/>
              <a:t>Von Beschwitz et al. (2013)</a:t>
            </a:r>
            <a:r>
              <a:rPr lang="en-US" altLang="zh-CN" sz="1600" dirty="0"/>
              <a:t>]</a:t>
            </a:r>
            <a:r>
              <a:rPr lang="zh-CN" altLang="en-US" sz="1600" dirty="0"/>
              <a:t>研究了媒体分析提供商如何影响市场微观结构，特别是它们的存在如何影响股票市场对新闻的反应。他们发现，</a:t>
            </a:r>
            <a:r>
              <a:rPr lang="en-US" altLang="zh-CN" sz="1600" dirty="0" err="1"/>
              <a:t>RavenPack</a:t>
            </a:r>
            <a:r>
              <a:rPr lang="zh-CN" altLang="en-US" sz="1600" dirty="0"/>
              <a:t>等媒体分析提供商以一种独特的方式影响着市场。如果一篇文章一直被</a:t>
            </a:r>
            <a:r>
              <a:rPr lang="en-US" altLang="zh-CN" sz="1600" dirty="0" err="1"/>
              <a:t>RavenPack</a:t>
            </a:r>
            <a:r>
              <a:rPr lang="zh-CN" altLang="en-US" sz="1600" dirty="0"/>
              <a:t>覆盖，那么股票价格和交易量对新闻的调整速度会更快。市场会暂时对假阳性做出反应，但随后迅速反弹。因此，做市商消化这类信息并据此定位是很重要的</a:t>
            </a:r>
            <a:endParaRPr lang="en-US" altLang="zh-CN" sz="1600" dirty="0"/>
          </a:p>
        </p:txBody>
      </p:sp>
      <p:sp>
        <p:nvSpPr>
          <p:cNvPr id="11" name="标题 10"/>
          <p:cNvSpPr>
            <a:spLocks noGrp="1"/>
          </p:cNvSpPr>
          <p:nvPr>
            <p:ph type="title"/>
          </p:nvPr>
        </p:nvSpPr>
        <p:spPr/>
        <p:txBody>
          <a:bodyPr/>
          <a:lstStyle/>
          <a:p>
            <a:r>
              <a:rPr lang="en-US" altLang="zh-CN" dirty="0"/>
              <a:t>NLP Practical applications in financial news</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34</a:t>
            </a:fld>
            <a:endParaRPr lang="zh-CN" altLang="en-US" dirty="0"/>
          </a:p>
        </p:txBody>
      </p:sp>
      <p:sp>
        <p:nvSpPr>
          <p:cNvPr id="20" name="文本框 19"/>
          <p:cNvSpPr txBox="1"/>
          <p:nvPr/>
        </p:nvSpPr>
        <p:spPr>
          <a:xfrm>
            <a:off x="448415" y="838033"/>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Market making</a:t>
            </a:r>
            <a:endParaRPr lang="zh-CN" altLang="en-US" sz="2000" dirty="0">
              <a:solidFill>
                <a:schemeClr val="bg1"/>
              </a:solidFill>
            </a:endParaRPr>
          </a:p>
        </p:txBody>
      </p:sp>
      <p:sp>
        <p:nvSpPr>
          <p:cNvPr id="4" name="文本框 3">
            <a:extLst>
              <a:ext uri="{FF2B5EF4-FFF2-40B4-BE49-F238E27FC236}">
                <a16:creationId xmlns:a16="http://schemas.microsoft.com/office/drawing/2014/main" id="{A24BF041-80D9-4F3B-ADA9-D5B852516923}"/>
              </a:ext>
            </a:extLst>
          </p:cNvPr>
          <p:cNvSpPr txBox="1"/>
          <p:nvPr/>
        </p:nvSpPr>
        <p:spPr>
          <a:xfrm>
            <a:off x="457940" y="4412717"/>
            <a:ext cx="11531600" cy="1815882"/>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重大新闻事件会对市场环境和投资者情绪产生重大影响，导致交易证券的风险结构和风险特征迅速发生变化。</a:t>
            </a:r>
            <a:r>
              <a:rPr lang="en-US" altLang="zh-CN" sz="1600" dirty="0"/>
              <a:t>NLP</a:t>
            </a:r>
            <a:r>
              <a:rPr lang="zh-CN" altLang="en-US" sz="1600" dirty="0"/>
              <a:t>以各种方式用于风险管理，从检测和管理事件风险到增强对欺诈和内幕交易的检测。</a:t>
            </a:r>
            <a:endParaRPr lang="en-US" altLang="zh-CN" sz="1600" dirty="0"/>
          </a:p>
          <a:p>
            <a:pPr marL="342900" indent="-342900">
              <a:buFont typeface="Arial" panose="020B0604020202020204" pitchFamily="34" charset="0"/>
              <a:buChar char="•"/>
            </a:pPr>
            <a:r>
              <a:rPr lang="zh-CN" altLang="en-US" sz="1600" dirty="0"/>
              <a:t>资产管理公司和自营交易机构可以在被交易证券出现“实质性”和“新奇”消息时，暂停目前的行动。</a:t>
            </a:r>
            <a:r>
              <a:rPr lang="en-US" altLang="zh-CN" sz="1600" dirty="0"/>
              <a:t>[Brown(2011)]</a:t>
            </a:r>
            <a:r>
              <a:rPr lang="zh-CN" altLang="en-US" sz="1600" dirty="0"/>
              <a:t>报告说，在自动交易策略中使用新闻分析作为“断路器”和“狼检测”系统可以帮助增强此类策略的健壮性和可靠性。</a:t>
            </a:r>
            <a:endParaRPr lang="en-US" altLang="zh-CN" sz="1600" dirty="0"/>
          </a:p>
          <a:p>
            <a:pPr marL="342900" indent="-342900">
              <a:buFont typeface="Arial" panose="020B0604020202020204" pitchFamily="34" charset="0"/>
              <a:buChar char="•"/>
            </a:pPr>
            <a:r>
              <a:rPr lang="en-US" altLang="zh-CN" sz="1600" dirty="0"/>
              <a:t>NLP</a:t>
            </a:r>
            <a:r>
              <a:rPr lang="zh-CN" altLang="en-US" sz="1600" dirty="0"/>
              <a:t>在财务风险管理中的另一个应用领域是通过异常值检测来识别异常活动和虚假报告。</a:t>
            </a:r>
            <a:r>
              <a:rPr lang="en-US" altLang="zh-CN" sz="1600" dirty="0"/>
              <a:t>[</a:t>
            </a:r>
            <a:r>
              <a:rPr lang="en-US" altLang="zh-CN" sz="1600" dirty="0" err="1"/>
              <a:t>Purda</a:t>
            </a:r>
            <a:r>
              <a:rPr lang="en-US" altLang="zh-CN" sz="1600" dirty="0"/>
              <a:t> and </a:t>
            </a:r>
            <a:r>
              <a:rPr lang="en-US" altLang="zh-CN" sz="1600" dirty="0" err="1"/>
              <a:t>Skillicorn</a:t>
            </a:r>
            <a:r>
              <a:rPr lang="en-US" altLang="zh-CN" sz="1600" dirty="0"/>
              <a:t> (2015)]</a:t>
            </a:r>
            <a:r>
              <a:rPr lang="zh-CN" altLang="en-US" sz="1600" dirty="0"/>
              <a:t>根据报告中管理讨论和分析部分使用的语言，分析</a:t>
            </a:r>
            <a:r>
              <a:rPr lang="en-US" altLang="zh-CN" sz="1600" dirty="0"/>
              <a:t>10-K</a:t>
            </a:r>
            <a:r>
              <a:rPr lang="zh-CN" altLang="en-US" sz="1600" dirty="0"/>
              <a:t>文件以区分虚假报告和真实报告。他们的方法在很大程度上依赖于找出一些报告与同一家公司发布的报告之间的重大偏差，强调了将公司作为自身控制的有效性。</a:t>
            </a:r>
            <a:endParaRPr lang="en-US" altLang="zh-CN" sz="1600" dirty="0"/>
          </a:p>
        </p:txBody>
      </p:sp>
      <p:sp>
        <p:nvSpPr>
          <p:cNvPr id="5" name="文本框 4">
            <a:extLst>
              <a:ext uri="{FF2B5EF4-FFF2-40B4-BE49-F238E27FC236}">
                <a16:creationId xmlns:a16="http://schemas.microsoft.com/office/drawing/2014/main" id="{E0261391-F1F8-442A-9B38-1D05CA8BF673}"/>
              </a:ext>
            </a:extLst>
          </p:cNvPr>
          <p:cNvSpPr txBox="1"/>
          <p:nvPr/>
        </p:nvSpPr>
        <p:spPr>
          <a:xfrm>
            <a:off x="457940" y="4012607"/>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Risk systems</a:t>
            </a:r>
            <a:endParaRPr lang="zh-CN" altLang="en-US" sz="2000" dirty="0">
              <a:solidFill>
                <a:schemeClr val="bg1"/>
              </a:solidFill>
            </a:endParaRPr>
          </a:p>
        </p:txBody>
      </p:sp>
    </p:spTree>
    <p:extLst>
      <p:ext uri="{BB962C8B-B14F-4D97-AF65-F5344CB8AC3E}">
        <p14:creationId xmlns:p14="http://schemas.microsoft.com/office/powerpoint/2010/main" val="1648712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7940" y="1200043"/>
            <a:ext cx="11531600" cy="1077218"/>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NLP</a:t>
            </a:r>
            <a:r>
              <a:rPr lang="zh-CN" altLang="en-US" sz="1600" dirty="0"/>
              <a:t>是人工智能的一个子领域，涉及编程计算机来处理文本数据，以获得有用的见解。它以各种形式和名称超越了许多学科，如文本分析、文本挖掘、计算语言学和内容分析。</a:t>
            </a:r>
            <a:endParaRPr lang="en-US" altLang="zh-CN" sz="1600" dirty="0"/>
          </a:p>
          <a:p>
            <a:pPr marL="342900" indent="-342900">
              <a:buFont typeface="Arial" panose="020B0604020202020204" pitchFamily="34" charset="0"/>
              <a:buChar char="•"/>
            </a:pPr>
            <a:r>
              <a:rPr lang="zh-CN" altLang="en-US" sz="1600" dirty="0"/>
              <a:t>它专门研究设计输入和输出为非结构化自然语言数据的方法和算法。</a:t>
            </a:r>
            <a:endParaRPr lang="en-US" altLang="zh-CN" sz="1600" dirty="0"/>
          </a:p>
          <a:p>
            <a:pPr marL="342900" indent="-342900">
              <a:buFont typeface="Arial" panose="020B0604020202020204" pitchFamily="34" charset="0"/>
              <a:buChar char="•"/>
            </a:pPr>
            <a:r>
              <a:rPr lang="zh-CN" altLang="en-US" sz="1600" dirty="0"/>
              <a:t>实现步骤分为数据预处理（</a:t>
            </a:r>
            <a:r>
              <a:rPr lang="en-US" altLang="zh-CN" sz="1600" dirty="0"/>
              <a:t>Pre-Processing</a:t>
            </a:r>
            <a:r>
              <a:rPr lang="zh-CN" altLang="en-US" sz="1600" dirty="0"/>
              <a:t>），特征表示（</a:t>
            </a:r>
            <a:r>
              <a:rPr lang="en-US" altLang="zh-CN" sz="1600" dirty="0"/>
              <a:t>Feature Representation</a:t>
            </a:r>
            <a:r>
              <a:rPr lang="zh-CN" altLang="en-US" sz="1600" dirty="0"/>
              <a:t>）和推断（</a:t>
            </a:r>
            <a:r>
              <a:rPr lang="en-US" altLang="zh-CN" sz="1600" dirty="0"/>
              <a:t>Inference</a:t>
            </a:r>
            <a:r>
              <a:rPr lang="zh-CN" altLang="en-US" sz="1600" dirty="0"/>
              <a:t>）。</a:t>
            </a: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35</a:t>
            </a:fld>
            <a:endParaRPr lang="zh-CN" altLang="en-US" dirty="0"/>
          </a:p>
        </p:txBody>
      </p:sp>
      <p:sp>
        <p:nvSpPr>
          <p:cNvPr id="20" name="文本框 19"/>
          <p:cNvSpPr txBox="1"/>
          <p:nvPr/>
        </p:nvSpPr>
        <p:spPr>
          <a:xfrm>
            <a:off x="457940" y="799933"/>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NLP</a:t>
            </a:r>
            <a:endParaRPr lang="zh-CN" altLang="en-US" sz="2000" dirty="0">
              <a:solidFill>
                <a:schemeClr val="bg1"/>
              </a:solidFill>
            </a:endParaRPr>
          </a:p>
        </p:txBody>
      </p:sp>
      <p:pic>
        <p:nvPicPr>
          <p:cNvPr id="2" name="图片 1"/>
          <p:cNvPicPr>
            <a:picLocks noChangeAspect="1"/>
          </p:cNvPicPr>
          <p:nvPr/>
        </p:nvPicPr>
        <p:blipFill>
          <a:blip r:embed="rId3"/>
          <a:stretch>
            <a:fillRect/>
          </a:stretch>
        </p:blipFill>
        <p:spPr>
          <a:xfrm>
            <a:off x="1797686" y="2529526"/>
            <a:ext cx="8073955" cy="4006305"/>
          </a:xfrm>
          <a:prstGeom prst="rect">
            <a:avLst/>
          </a:prstGeom>
        </p:spPr>
      </p:pic>
    </p:spTree>
    <p:extLst>
      <p:ext uri="{BB962C8B-B14F-4D97-AF65-F5344CB8AC3E}">
        <p14:creationId xmlns:p14="http://schemas.microsoft.com/office/powerpoint/2010/main" val="2491707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45873" y="1615679"/>
            <a:ext cx="3633109" cy="25545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即把原始的</a:t>
            </a:r>
            <a:r>
              <a:rPr lang="en-US" altLang="zh-CN" sz="1600" dirty="0"/>
              <a:t>text</a:t>
            </a:r>
            <a:r>
              <a:rPr lang="zh-CN" altLang="en-US" sz="1600" dirty="0"/>
              <a:t>输入切分为称作</a:t>
            </a:r>
            <a:r>
              <a:rPr lang="en-US" altLang="zh-CN" sz="1600" dirty="0"/>
              <a:t>tokens</a:t>
            </a:r>
            <a:r>
              <a:rPr lang="zh-CN" altLang="en-US" sz="1600" dirty="0"/>
              <a:t>的单元。</a:t>
            </a:r>
            <a:endParaRPr lang="en-US" altLang="zh-CN" sz="1600" dirty="0"/>
          </a:p>
          <a:p>
            <a:pPr marL="342900" indent="-342900">
              <a:buFont typeface="Arial" panose="020B0604020202020204" pitchFamily="34" charset="0"/>
              <a:buChar char="•"/>
            </a:pPr>
            <a:r>
              <a:rPr lang="zh-CN" altLang="en-US" sz="1600" dirty="0"/>
              <a:t>对英文来说，可能一个字母一个</a:t>
            </a:r>
            <a:r>
              <a:rPr lang="en-US" altLang="zh-CN" sz="1600" dirty="0"/>
              <a:t>token</a:t>
            </a:r>
            <a:r>
              <a:rPr lang="zh-CN" altLang="en-US" sz="1600" dirty="0"/>
              <a:t>，一个语素（</a:t>
            </a:r>
            <a:r>
              <a:rPr lang="en-US" altLang="zh-CN" sz="1600" dirty="0" err="1"/>
              <a:t>eg</a:t>
            </a:r>
            <a:r>
              <a:rPr lang="en-US" altLang="zh-CN" sz="1600" dirty="0"/>
              <a:t>: unbreakable –&gt;un- , break, -able</a:t>
            </a:r>
            <a:r>
              <a:rPr lang="zh-CN" altLang="en-US" sz="1600" dirty="0"/>
              <a:t>）一个</a:t>
            </a:r>
            <a:r>
              <a:rPr lang="en-US" altLang="zh-CN" sz="1600" dirty="0"/>
              <a:t>token</a:t>
            </a:r>
            <a:r>
              <a:rPr lang="zh-CN" altLang="en-US" sz="1600" dirty="0"/>
              <a:t>，也可能是一个单词一个</a:t>
            </a:r>
            <a:r>
              <a:rPr lang="en-US" altLang="zh-CN" sz="1600" dirty="0"/>
              <a:t>token</a:t>
            </a:r>
            <a:r>
              <a:rPr lang="zh-CN" altLang="en-US" sz="1600" dirty="0"/>
              <a:t>。</a:t>
            </a:r>
            <a:endParaRPr lang="en-US" altLang="zh-CN" sz="1600" dirty="0"/>
          </a:p>
          <a:p>
            <a:pPr marL="342900" indent="-342900">
              <a:buFont typeface="Arial" panose="020B0604020202020204" pitchFamily="34" charset="0"/>
              <a:buChar char="•"/>
            </a:pPr>
            <a:r>
              <a:rPr lang="zh-CN" altLang="en-US" sz="1600" dirty="0"/>
              <a:t>对中文来说，一般要么是一个字一个</a:t>
            </a:r>
            <a:r>
              <a:rPr lang="en-US" altLang="zh-CN" sz="1600" dirty="0"/>
              <a:t>token</a:t>
            </a:r>
            <a:r>
              <a:rPr lang="zh-CN" altLang="en-US" sz="1600" dirty="0"/>
              <a:t>，要么是一个词一个</a:t>
            </a:r>
            <a:r>
              <a:rPr lang="en-US" altLang="zh-CN" sz="1600" dirty="0"/>
              <a:t>token</a:t>
            </a:r>
            <a:r>
              <a:rPr lang="zh-CN" altLang="en-US" sz="1600" dirty="0"/>
              <a:t>。也有对每个字进一步分拆的</a:t>
            </a:r>
            <a:r>
              <a:rPr lang="en-US" altLang="zh-CN" sz="1600" dirty="0"/>
              <a:t>token</a:t>
            </a:r>
            <a:r>
              <a:rPr lang="zh-CN" altLang="en-US" sz="1600" dirty="0"/>
              <a:t>，比较少见。</a:t>
            </a: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36</a:t>
            </a:fld>
            <a:endParaRPr lang="zh-CN" altLang="en-US" dirty="0"/>
          </a:p>
        </p:txBody>
      </p:sp>
      <p:sp>
        <p:nvSpPr>
          <p:cNvPr id="20" name="文本框 19"/>
          <p:cNvSpPr txBox="1"/>
          <p:nvPr/>
        </p:nvSpPr>
        <p:spPr>
          <a:xfrm>
            <a:off x="4845873" y="1215569"/>
            <a:ext cx="2853055" cy="400110"/>
          </a:xfrm>
          <a:prstGeom prst="rect">
            <a:avLst/>
          </a:prstGeom>
          <a:solidFill>
            <a:srgbClr val="9C0308"/>
          </a:solidFill>
        </p:spPr>
        <p:txBody>
          <a:bodyPr wrap="square" rtlCol="0">
            <a:spAutoFit/>
          </a:bodyPr>
          <a:lstStyle/>
          <a:p>
            <a:pPr algn="ctr"/>
            <a:r>
              <a:rPr lang="en-US" altLang="zh-CN" sz="2000" dirty="0" err="1">
                <a:solidFill>
                  <a:schemeClr val="bg1"/>
                </a:solidFill>
              </a:rPr>
              <a:t>Tokenisation</a:t>
            </a:r>
            <a:endParaRPr lang="en-US" altLang="zh-CN" sz="2000" dirty="0">
              <a:solidFill>
                <a:schemeClr val="bg1"/>
              </a:solidFill>
            </a:endParaRPr>
          </a:p>
        </p:txBody>
      </p:sp>
      <p:pic>
        <p:nvPicPr>
          <p:cNvPr id="3" name="图片 2"/>
          <p:cNvPicPr>
            <a:picLocks noChangeAspect="1"/>
          </p:cNvPicPr>
          <p:nvPr/>
        </p:nvPicPr>
        <p:blipFill>
          <a:blip r:embed="rId3"/>
          <a:stretch>
            <a:fillRect/>
          </a:stretch>
        </p:blipFill>
        <p:spPr>
          <a:xfrm>
            <a:off x="478261" y="1276635"/>
            <a:ext cx="1990862" cy="4966747"/>
          </a:xfrm>
          <a:prstGeom prst="rect">
            <a:avLst/>
          </a:prstGeom>
        </p:spPr>
      </p:pic>
      <p:cxnSp>
        <p:nvCxnSpPr>
          <p:cNvPr id="5" name="直接箭头连接符 4"/>
          <p:cNvCxnSpPr/>
          <p:nvPr/>
        </p:nvCxnSpPr>
        <p:spPr>
          <a:xfrm flipV="1">
            <a:off x="2060369" y="1680358"/>
            <a:ext cx="2701636" cy="67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419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45873" y="2838841"/>
            <a:ext cx="3633109" cy="1323439"/>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NLP</a:t>
            </a:r>
            <a:r>
              <a:rPr lang="zh-CN" altLang="en-US" sz="1600" dirty="0"/>
              <a:t>语境中的词汇是指出现在语料库中待处理的不同词汇的集合。</a:t>
            </a:r>
            <a:endParaRPr lang="en-US" altLang="zh-CN" sz="1600" dirty="0"/>
          </a:p>
          <a:p>
            <a:pPr marL="342900" indent="-342900">
              <a:buFont typeface="Arial" panose="020B0604020202020204" pitchFamily="34" charset="0"/>
              <a:buChar char="•"/>
            </a:pPr>
            <a:r>
              <a:rPr lang="zh-CN" altLang="en-US" sz="1600" dirty="0"/>
              <a:t>我们需要除去一些无关紧要的词汇，比如“</a:t>
            </a:r>
            <a:r>
              <a:rPr lang="en-US" altLang="zh-CN" sz="1600" dirty="0"/>
              <a:t>a</a:t>
            </a:r>
            <a:r>
              <a:rPr lang="zh-CN" altLang="en-US" sz="1600" dirty="0"/>
              <a:t>、</a:t>
            </a:r>
            <a:r>
              <a:rPr lang="en-US" altLang="zh-CN" sz="1600" dirty="0"/>
              <a:t>an</a:t>
            </a:r>
            <a:r>
              <a:rPr lang="zh-CN" altLang="en-US" sz="1600" dirty="0"/>
              <a:t>、</a:t>
            </a:r>
            <a:r>
              <a:rPr lang="en-US" altLang="zh-CN" sz="1600" dirty="0"/>
              <a:t>the</a:t>
            </a:r>
            <a:r>
              <a:rPr lang="zh-CN" altLang="en-US" sz="1600" dirty="0"/>
              <a:t>、</a:t>
            </a:r>
            <a:r>
              <a:rPr lang="en-US" altLang="zh-CN" sz="1600" dirty="0"/>
              <a:t>to</a:t>
            </a:r>
            <a:r>
              <a:rPr lang="zh-CN" altLang="en-US" sz="1600" dirty="0"/>
              <a:t>、</a:t>
            </a:r>
            <a:r>
              <a:rPr lang="en-US" altLang="zh-CN" sz="1600" dirty="0"/>
              <a:t>that</a:t>
            </a:r>
            <a:r>
              <a:rPr lang="zh-CN" altLang="en-US" sz="1600" dirty="0"/>
              <a:t>”等停用词。</a:t>
            </a: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37</a:t>
            </a:fld>
            <a:endParaRPr lang="zh-CN" altLang="en-US" dirty="0"/>
          </a:p>
        </p:txBody>
      </p:sp>
      <p:sp>
        <p:nvSpPr>
          <p:cNvPr id="20" name="文本框 19"/>
          <p:cNvSpPr txBox="1"/>
          <p:nvPr/>
        </p:nvSpPr>
        <p:spPr>
          <a:xfrm>
            <a:off x="4845873" y="2438731"/>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Vocabulary</a:t>
            </a:r>
          </a:p>
        </p:txBody>
      </p:sp>
      <p:pic>
        <p:nvPicPr>
          <p:cNvPr id="3" name="图片 2"/>
          <p:cNvPicPr>
            <a:picLocks noChangeAspect="1"/>
          </p:cNvPicPr>
          <p:nvPr/>
        </p:nvPicPr>
        <p:blipFill>
          <a:blip r:embed="rId3"/>
          <a:stretch>
            <a:fillRect/>
          </a:stretch>
        </p:blipFill>
        <p:spPr>
          <a:xfrm>
            <a:off x="478261" y="1276635"/>
            <a:ext cx="1990862" cy="4966747"/>
          </a:xfrm>
          <a:prstGeom prst="rect">
            <a:avLst/>
          </a:prstGeom>
        </p:spPr>
      </p:pic>
      <p:cxnSp>
        <p:nvCxnSpPr>
          <p:cNvPr id="5" name="直接箭头连接符 4"/>
          <p:cNvCxnSpPr/>
          <p:nvPr/>
        </p:nvCxnSpPr>
        <p:spPr>
          <a:xfrm flipV="1">
            <a:off x="2078182" y="3099460"/>
            <a:ext cx="2654135" cy="269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774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839935" y="3913558"/>
            <a:ext cx="3633109" cy="58477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给前面得到的每一个</a:t>
            </a:r>
            <a:r>
              <a:rPr lang="en-US" altLang="zh-CN" sz="1600" dirty="0"/>
              <a:t>token</a:t>
            </a:r>
            <a:r>
              <a:rPr lang="zh-CN" altLang="en-US" sz="1600" dirty="0"/>
              <a:t>标记语法分类：动词、名词等。</a:t>
            </a: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38</a:t>
            </a:fld>
            <a:endParaRPr lang="zh-CN" altLang="en-US" dirty="0"/>
          </a:p>
        </p:txBody>
      </p:sp>
      <p:sp>
        <p:nvSpPr>
          <p:cNvPr id="20" name="文本框 19"/>
          <p:cNvSpPr txBox="1"/>
          <p:nvPr/>
        </p:nvSpPr>
        <p:spPr>
          <a:xfrm>
            <a:off x="4839935" y="3513448"/>
            <a:ext cx="2853055" cy="400110"/>
          </a:xfrm>
          <a:prstGeom prst="rect">
            <a:avLst/>
          </a:prstGeom>
          <a:solidFill>
            <a:srgbClr val="9C0308"/>
          </a:solidFill>
        </p:spPr>
        <p:txBody>
          <a:bodyPr wrap="square" rtlCol="0">
            <a:spAutoFit/>
          </a:bodyPr>
          <a:lstStyle/>
          <a:p>
            <a:pPr algn="ctr"/>
            <a:r>
              <a:rPr lang="en-US" altLang="zh-CN" sz="2000" dirty="0">
                <a:solidFill>
                  <a:schemeClr val="bg1"/>
                </a:solidFill>
              </a:rPr>
              <a:t>Part-of-Speech Tagging</a:t>
            </a:r>
          </a:p>
        </p:txBody>
      </p:sp>
      <p:pic>
        <p:nvPicPr>
          <p:cNvPr id="3" name="图片 2"/>
          <p:cNvPicPr>
            <a:picLocks noChangeAspect="1"/>
          </p:cNvPicPr>
          <p:nvPr/>
        </p:nvPicPr>
        <p:blipFill>
          <a:blip r:embed="rId3"/>
          <a:stretch>
            <a:fillRect/>
          </a:stretch>
        </p:blipFill>
        <p:spPr>
          <a:xfrm>
            <a:off x="478261" y="1276635"/>
            <a:ext cx="1990862" cy="4966747"/>
          </a:xfrm>
          <a:prstGeom prst="rect">
            <a:avLst/>
          </a:prstGeom>
        </p:spPr>
      </p:pic>
      <p:cxnSp>
        <p:nvCxnSpPr>
          <p:cNvPr id="5" name="直接箭头连接符 4"/>
          <p:cNvCxnSpPr/>
          <p:nvPr/>
        </p:nvCxnSpPr>
        <p:spPr>
          <a:xfrm flipV="1">
            <a:off x="2060369" y="4162280"/>
            <a:ext cx="2654135" cy="269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929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780557" y="4280340"/>
            <a:ext cx="3633109" cy="25545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词干抽取通常是在不了解上下文的情况下对单个单词进行操作，并使用一种粗糙的启发式过程来删除派生词缀，以期将该单词还原为词干。</a:t>
            </a:r>
            <a:endParaRPr lang="en-US" altLang="zh-CN" sz="1600" dirty="0"/>
          </a:p>
          <a:p>
            <a:pPr marL="342900" indent="-342900">
              <a:buFont typeface="Arial" panose="020B0604020202020204" pitchFamily="34" charset="0"/>
              <a:buChar char="•"/>
            </a:pPr>
            <a:r>
              <a:rPr lang="zh-CN" altLang="en-US" sz="1600" dirty="0"/>
              <a:t>与词干化不同，词元化不仅处理基本单词的变化，如单复数，而且还处理同义词，如“</a:t>
            </a:r>
            <a:r>
              <a:rPr lang="en-US" altLang="zh-CN" sz="1600" dirty="0"/>
              <a:t>car”</a:t>
            </a:r>
            <a:r>
              <a:rPr lang="zh-CN" altLang="en-US" sz="1600" dirty="0"/>
              <a:t>匹配“</a:t>
            </a:r>
            <a:r>
              <a:rPr lang="en-US" altLang="zh-CN" sz="1600" dirty="0"/>
              <a:t>automobile”</a:t>
            </a:r>
            <a:r>
              <a:rPr lang="zh-CN" altLang="en-US" sz="1600" dirty="0"/>
              <a:t>。此外，词元化通常需要</a:t>
            </a:r>
            <a:r>
              <a:rPr lang="en-US" altLang="zh-CN" sz="1600" dirty="0" err="1"/>
              <a:t>PoS</a:t>
            </a:r>
            <a:r>
              <a:rPr lang="zh-CN" altLang="en-US" sz="1600" dirty="0"/>
              <a:t>预先提供将单词映射到适当的词元所需的上下文信息</a:t>
            </a: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39</a:t>
            </a:fld>
            <a:endParaRPr lang="zh-CN" altLang="en-US" dirty="0"/>
          </a:p>
        </p:txBody>
      </p:sp>
      <p:sp>
        <p:nvSpPr>
          <p:cNvPr id="20" name="文本框 19"/>
          <p:cNvSpPr txBox="1"/>
          <p:nvPr/>
        </p:nvSpPr>
        <p:spPr>
          <a:xfrm>
            <a:off x="4780557" y="3880230"/>
            <a:ext cx="3633109" cy="400110"/>
          </a:xfrm>
          <a:prstGeom prst="rect">
            <a:avLst/>
          </a:prstGeom>
          <a:solidFill>
            <a:srgbClr val="9C0308"/>
          </a:solidFill>
        </p:spPr>
        <p:txBody>
          <a:bodyPr wrap="square" rtlCol="0">
            <a:spAutoFit/>
          </a:bodyPr>
          <a:lstStyle/>
          <a:p>
            <a:pPr algn="ctr"/>
            <a:r>
              <a:rPr lang="en-US" altLang="zh-CN" sz="2000" dirty="0">
                <a:solidFill>
                  <a:schemeClr val="bg1"/>
                </a:solidFill>
              </a:rPr>
              <a:t>Stemming and Lemmatization</a:t>
            </a:r>
          </a:p>
        </p:txBody>
      </p:sp>
      <p:pic>
        <p:nvPicPr>
          <p:cNvPr id="3" name="图片 2"/>
          <p:cNvPicPr>
            <a:picLocks noChangeAspect="1"/>
          </p:cNvPicPr>
          <p:nvPr/>
        </p:nvPicPr>
        <p:blipFill>
          <a:blip r:embed="rId3"/>
          <a:stretch>
            <a:fillRect/>
          </a:stretch>
        </p:blipFill>
        <p:spPr>
          <a:xfrm>
            <a:off x="478261" y="1276635"/>
            <a:ext cx="1990862" cy="4966747"/>
          </a:xfrm>
          <a:prstGeom prst="rect">
            <a:avLst/>
          </a:prstGeom>
        </p:spPr>
      </p:pic>
      <p:cxnSp>
        <p:nvCxnSpPr>
          <p:cNvPr id="5" name="直接箭头连接符 4"/>
          <p:cNvCxnSpPr/>
          <p:nvPr/>
        </p:nvCxnSpPr>
        <p:spPr>
          <a:xfrm flipV="1">
            <a:off x="2042556" y="5231059"/>
            <a:ext cx="2654135" cy="269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04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08179" y="1648565"/>
            <a:ext cx="11531600" cy="22453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测量风险溢价本质上是一个预测问题：                        ，这是</a:t>
            </a:r>
            <a:r>
              <a:rPr lang="en-US" altLang="zh-CN" sz="2000" dirty="0"/>
              <a:t>ML</a:t>
            </a:r>
            <a:r>
              <a:rPr lang="zh-CN" altLang="en-US" sz="2000" dirty="0"/>
              <a:t>擅长的；</a:t>
            </a:r>
          </a:p>
          <a:p>
            <a:pPr marL="342900" indent="-342900">
              <a:buFont typeface="Arial" panose="020B0604020202020204" pitchFamily="34" charset="0"/>
              <a:buChar char="•"/>
            </a:pPr>
            <a:r>
              <a:rPr lang="zh-CN" altLang="en-US" sz="2000" dirty="0"/>
              <a:t>候选的条件变量集合很大（股票特征、宏观经济特征等），</a:t>
            </a:r>
            <a:r>
              <a:rPr lang="en-US" altLang="zh-CN" sz="2000" dirty="0"/>
              <a:t>ML</a:t>
            </a:r>
            <a:r>
              <a:rPr lang="zh-CN" altLang="en-US" sz="2000" dirty="0"/>
              <a:t>强调变量选择和降维技术；</a:t>
            </a:r>
          </a:p>
          <a:p>
            <a:pPr marL="342900" indent="-342900">
              <a:buFont typeface="Arial" panose="020B0604020202020204" pitchFamily="34" charset="0"/>
              <a:buChar char="•"/>
            </a:pPr>
            <a:r>
              <a:rPr lang="zh-CN" altLang="en-US" sz="2000" dirty="0"/>
              <a:t>高维因子进入风险溢价的函数形式不确定（线性</a:t>
            </a:r>
            <a:r>
              <a:rPr lang="en-US" altLang="zh-CN" sz="2000" dirty="0"/>
              <a:t>or</a:t>
            </a:r>
            <a:r>
              <a:rPr lang="zh-CN" altLang="en-US" sz="2000" dirty="0"/>
              <a:t>非线性？是否考虑交互作用？），</a:t>
            </a:r>
            <a:r>
              <a:rPr lang="en-US" altLang="zh-CN" sz="2000" dirty="0"/>
              <a:t>ML</a:t>
            </a:r>
            <a:r>
              <a:rPr lang="zh-CN" altLang="en-US" sz="2000" dirty="0"/>
              <a:t>适合处理模糊的函数形式问题：</a:t>
            </a:r>
          </a:p>
          <a:p>
            <a:pPr marL="800100" lvl="1" indent="-342900">
              <a:buFont typeface="Wingdings" panose="05000000000000000000" charset="0"/>
              <a:buChar char="ü"/>
            </a:pPr>
            <a:r>
              <a:rPr lang="zh-CN" altLang="en-US" sz="2000" dirty="0"/>
              <a:t>算法多，函数空间大；</a:t>
            </a:r>
          </a:p>
          <a:p>
            <a:pPr marL="800100" lvl="1" indent="-342900">
              <a:buFont typeface="Wingdings" panose="05000000000000000000" charset="0"/>
              <a:buChar char="ü"/>
            </a:pPr>
            <a:r>
              <a:rPr lang="zh-CN" altLang="en-US" sz="2000" dirty="0"/>
              <a:t>可以对复杂的非线性关系近似；</a:t>
            </a:r>
          </a:p>
          <a:p>
            <a:pPr marL="800100" lvl="1" indent="-342900">
              <a:buFont typeface="Wingdings" panose="05000000000000000000" charset="0"/>
              <a:buChar char="ü"/>
            </a:pPr>
            <a:r>
              <a:rPr lang="zh-CN" altLang="en-US" sz="2000" dirty="0"/>
              <a:t>有参数惩罚和模型选择的一套标准，防止过拟合和错误预测。</a:t>
            </a:r>
            <a:r>
              <a:rPr lang="en-US" altLang="zh-CN" sz="2000" dirty="0"/>
              <a:t>		</a:t>
            </a:r>
          </a:p>
        </p:txBody>
      </p:sp>
      <p:sp>
        <p:nvSpPr>
          <p:cNvPr id="11" name="标题 10"/>
          <p:cNvSpPr>
            <a:spLocks noGrp="1"/>
          </p:cNvSpPr>
          <p:nvPr>
            <p:ph type="title"/>
          </p:nvPr>
        </p:nvSpPr>
        <p:spPr/>
        <p:txBody>
          <a:bodyPr/>
          <a:lstStyle/>
          <a:p>
            <a:r>
              <a:rPr dirty="0">
                <a:sym typeface="+mn-ea"/>
              </a:rPr>
              <a:t>为什么将ML用到资产风险溢价问题中</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t>4</a:t>
            </a:fld>
            <a:endParaRPr lang="zh-CN" altLang="en-US" dirty="0"/>
          </a:p>
        </p:txBody>
      </p:sp>
      <p:sp>
        <p:nvSpPr>
          <p:cNvPr id="3" name="文本框 2"/>
          <p:cNvSpPr txBox="1"/>
          <p:nvPr/>
        </p:nvSpPr>
        <p:spPr>
          <a:xfrm>
            <a:off x="408305" y="1248410"/>
            <a:ext cx="3180080" cy="398780"/>
          </a:xfrm>
          <a:prstGeom prst="rect">
            <a:avLst/>
          </a:prstGeom>
          <a:solidFill>
            <a:srgbClr val="9C0308"/>
          </a:solidFill>
        </p:spPr>
        <p:txBody>
          <a:bodyPr wrap="square" rtlCol="0">
            <a:spAutoFit/>
          </a:bodyPr>
          <a:lstStyle/>
          <a:p>
            <a:pPr algn="ctr"/>
            <a:r>
              <a:rPr lang="zh-CN" altLang="en-US" sz="2000" dirty="0">
                <a:solidFill>
                  <a:schemeClr val="bg1"/>
                </a:solidFill>
              </a:rPr>
              <a:t>资产风险溢价问题的特性</a:t>
            </a:r>
          </a:p>
        </p:txBody>
      </p:sp>
      <p:sp>
        <p:nvSpPr>
          <p:cNvPr id="4" name="文本框 3"/>
          <p:cNvSpPr txBox="1"/>
          <p:nvPr/>
        </p:nvSpPr>
        <p:spPr>
          <a:xfrm>
            <a:off x="408179" y="4529852"/>
            <a:ext cx="11531600" cy="39878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2000" dirty="0"/>
              <a:t>ML</a:t>
            </a:r>
            <a:r>
              <a:rPr lang="zh-CN" altLang="en-US" sz="2000" dirty="0"/>
              <a:t>本身不能识别资产价格和条件变量之间的深层基本联系</a:t>
            </a:r>
          </a:p>
        </p:txBody>
      </p:sp>
      <p:sp>
        <p:nvSpPr>
          <p:cNvPr id="5" name="文本框 4"/>
          <p:cNvSpPr txBox="1"/>
          <p:nvPr/>
        </p:nvSpPr>
        <p:spPr>
          <a:xfrm>
            <a:off x="408305" y="4130040"/>
            <a:ext cx="1949450" cy="398780"/>
          </a:xfrm>
          <a:prstGeom prst="rect">
            <a:avLst/>
          </a:prstGeom>
          <a:solidFill>
            <a:srgbClr val="9C0308"/>
          </a:solidFill>
        </p:spPr>
        <p:txBody>
          <a:bodyPr wrap="square" rtlCol="0">
            <a:spAutoFit/>
          </a:bodyPr>
          <a:lstStyle/>
          <a:p>
            <a:pPr algn="ctr"/>
            <a:r>
              <a:rPr lang="en-US" altLang="zh-CN" sz="2000" dirty="0">
                <a:solidFill>
                  <a:schemeClr val="bg1"/>
                </a:solidFill>
              </a:rPr>
              <a:t>ML</a:t>
            </a:r>
            <a:r>
              <a:rPr lang="zh-CN" altLang="en-US" sz="2000" dirty="0">
                <a:solidFill>
                  <a:schemeClr val="bg1"/>
                </a:solidFill>
              </a:rPr>
              <a:t>的不足</a:t>
            </a:r>
          </a:p>
        </p:txBody>
      </p:sp>
      <p:graphicFrame>
        <p:nvGraphicFramePr>
          <p:cNvPr id="2" name="对象 1"/>
          <p:cNvGraphicFramePr/>
          <p:nvPr/>
        </p:nvGraphicFramePr>
        <p:xfrm>
          <a:off x="5071110" y="1648460"/>
          <a:ext cx="1437640" cy="434340"/>
        </p:xfrm>
        <a:graphic>
          <a:graphicData uri="http://schemas.openxmlformats.org/presentationml/2006/ole">
            <mc:AlternateContent xmlns:mc="http://schemas.openxmlformats.org/markup-compatibility/2006">
              <mc:Choice xmlns:v="urn:schemas-microsoft-com:vml" Requires="v">
                <p:oleObj spid="_x0000_s2051" r:id="rId4" imgW="1185545" imgH="476885" progId="Equation.DSMT4">
                  <p:embed/>
                </p:oleObj>
              </mc:Choice>
              <mc:Fallback>
                <p:oleObj r:id="rId4" imgW="1185545" imgH="476885" progId="Equation.DSMT4">
                  <p:embed/>
                  <p:pic>
                    <p:nvPicPr>
                      <p:cNvPr id="2" name="对象 1"/>
                      <p:cNvPicPr/>
                      <p:nvPr/>
                    </p:nvPicPr>
                    <p:blipFill>
                      <a:blip r:embed="rId5"/>
                      <a:stretch>
                        <a:fillRect/>
                      </a:stretch>
                    </p:blipFill>
                    <p:spPr>
                      <a:xfrm>
                        <a:off x="5071110" y="1648460"/>
                        <a:ext cx="1437640" cy="434340"/>
                      </a:xfrm>
                      <a:prstGeom prst="rect">
                        <a:avLst/>
                      </a:prstGeom>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3824" y="995278"/>
            <a:ext cx="2194750" cy="5723116"/>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40</a:t>
            </a:fld>
            <a:endParaRPr lang="zh-CN" altLang="en-US" dirty="0"/>
          </a:p>
        </p:txBody>
      </p:sp>
      <p:sp>
        <p:nvSpPr>
          <p:cNvPr id="4" name="文本框 3"/>
          <p:cNvSpPr txBox="1"/>
          <p:nvPr/>
        </p:nvSpPr>
        <p:spPr>
          <a:xfrm>
            <a:off x="4025735" y="1104406"/>
            <a:ext cx="6276109" cy="369332"/>
          </a:xfrm>
          <a:prstGeom prst="rect">
            <a:avLst/>
          </a:prstGeom>
          <a:noFill/>
        </p:spPr>
        <p:txBody>
          <a:bodyPr wrap="square" rtlCol="0">
            <a:spAutoFit/>
          </a:bodyPr>
          <a:lstStyle/>
          <a:p>
            <a:r>
              <a:rPr lang="zh-CN" altLang="en-US" dirty="0"/>
              <a:t>稀疏表示</a:t>
            </a:r>
            <a:r>
              <a:rPr lang="en-US" altLang="zh-CN" dirty="0"/>
              <a:t>(One-hot encoding)VS</a:t>
            </a:r>
            <a:r>
              <a:rPr lang="zh-CN" altLang="en-US" dirty="0"/>
              <a:t>稠密表示</a:t>
            </a:r>
            <a:r>
              <a:rPr lang="en-US" altLang="zh-CN" dirty="0"/>
              <a:t>(Word </a:t>
            </a:r>
            <a:r>
              <a:rPr lang="en-US" altLang="zh-CN" dirty="0" err="1"/>
              <a:t>embeddings</a:t>
            </a:r>
            <a:r>
              <a:rPr lang="en-US" altLang="zh-CN" dirty="0"/>
              <a:t>)</a:t>
            </a:r>
            <a:endParaRPr lang="zh-CN" altLang="en-US" dirty="0"/>
          </a:p>
        </p:txBody>
      </p:sp>
      <p:pic>
        <p:nvPicPr>
          <p:cNvPr id="7" name="图片 6"/>
          <p:cNvPicPr>
            <a:picLocks noChangeAspect="1"/>
          </p:cNvPicPr>
          <p:nvPr/>
        </p:nvPicPr>
        <p:blipFill>
          <a:blip r:embed="rId4"/>
          <a:stretch>
            <a:fillRect/>
          </a:stretch>
        </p:blipFill>
        <p:spPr>
          <a:xfrm>
            <a:off x="4103357" y="1522094"/>
            <a:ext cx="5306490" cy="5165718"/>
          </a:xfrm>
          <a:prstGeom prst="rect">
            <a:avLst/>
          </a:prstGeom>
        </p:spPr>
      </p:pic>
      <p:sp>
        <p:nvSpPr>
          <p:cNvPr id="8" name="文本框 7"/>
          <p:cNvSpPr txBox="1"/>
          <p:nvPr/>
        </p:nvSpPr>
        <p:spPr>
          <a:xfrm>
            <a:off x="4206287" y="6618366"/>
            <a:ext cx="3152899" cy="200055"/>
          </a:xfrm>
          <a:prstGeom prst="rect">
            <a:avLst/>
          </a:prstGeom>
          <a:noFill/>
        </p:spPr>
        <p:txBody>
          <a:bodyPr wrap="square" rtlCol="0">
            <a:spAutoFit/>
          </a:bodyPr>
          <a:lstStyle/>
          <a:p>
            <a:r>
              <a:rPr lang="en-US" altLang="zh-CN" sz="700" dirty="0"/>
              <a:t>《Neural Network Methods for Natural Language Processing》, </a:t>
            </a:r>
            <a:r>
              <a:rPr lang="en-US" altLang="zh-CN" sz="700" dirty="0" err="1"/>
              <a:t>Yoav</a:t>
            </a:r>
            <a:r>
              <a:rPr lang="en-US" altLang="zh-CN" sz="700" dirty="0"/>
              <a:t> Goldberg</a:t>
            </a:r>
            <a:endParaRPr lang="zh-CN" altLang="en-US" sz="700" dirty="0"/>
          </a:p>
        </p:txBody>
      </p:sp>
      <p:sp>
        <p:nvSpPr>
          <p:cNvPr id="9" name="文本框 8"/>
          <p:cNvSpPr txBox="1"/>
          <p:nvPr/>
        </p:nvSpPr>
        <p:spPr>
          <a:xfrm>
            <a:off x="2614295" y="1672469"/>
            <a:ext cx="2018805" cy="830997"/>
          </a:xfrm>
          <a:prstGeom prst="rect">
            <a:avLst/>
          </a:prstGeom>
          <a:noFill/>
        </p:spPr>
        <p:txBody>
          <a:bodyPr wrap="square" rtlCol="0">
            <a:spAutoFit/>
          </a:bodyPr>
          <a:lstStyle/>
          <a:p>
            <a:r>
              <a:rPr lang="zh-CN" altLang="en-US" sz="1600" dirty="0"/>
              <a:t>维度太多，计算复杂；</a:t>
            </a:r>
            <a:endParaRPr lang="en-US" altLang="zh-CN" sz="1600" dirty="0"/>
          </a:p>
          <a:p>
            <a:r>
              <a:rPr lang="zh-CN" altLang="en-US" sz="1600" dirty="0"/>
              <a:t>无法表征词与词之间的关系。</a:t>
            </a:r>
          </a:p>
        </p:txBody>
      </p:sp>
      <p:sp>
        <p:nvSpPr>
          <p:cNvPr id="13" name="文本框 12"/>
          <p:cNvSpPr txBox="1"/>
          <p:nvPr/>
        </p:nvSpPr>
        <p:spPr>
          <a:xfrm>
            <a:off x="2614296" y="3659656"/>
            <a:ext cx="2018805" cy="584775"/>
          </a:xfrm>
          <a:prstGeom prst="rect">
            <a:avLst/>
          </a:prstGeom>
          <a:noFill/>
        </p:spPr>
        <p:txBody>
          <a:bodyPr wrap="square" rtlCol="0">
            <a:spAutoFit/>
          </a:bodyPr>
          <a:lstStyle/>
          <a:p>
            <a:r>
              <a:rPr lang="zh-CN" altLang="en-US" sz="1600" dirty="0"/>
              <a:t>相近的词语将拥有相近的向量</a:t>
            </a:r>
          </a:p>
        </p:txBody>
      </p:sp>
    </p:spTree>
    <p:extLst>
      <p:ext uri="{BB962C8B-B14F-4D97-AF65-F5344CB8AC3E}">
        <p14:creationId xmlns:p14="http://schemas.microsoft.com/office/powerpoint/2010/main" val="2825808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3824" y="995278"/>
            <a:ext cx="2194750" cy="5723116"/>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41</a:t>
            </a:fld>
            <a:endParaRPr lang="zh-CN" altLang="en-US" dirty="0"/>
          </a:p>
        </p:txBody>
      </p:sp>
      <p:sp>
        <p:nvSpPr>
          <p:cNvPr id="4" name="文本框 3"/>
          <p:cNvSpPr txBox="1"/>
          <p:nvPr/>
        </p:nvSpPr>
        <p:spPr>
          <a:xfrm>
            <a:off x="4025735" y="1104406"/>
            <a:ext cx="6276109" cy="369332"/>
          </a:xfrm>
          <a:prstGeom prst="rect">
            <a:avLst/>
          </a:prstGeom>
          <a:noFill/>
        </p:spPr>
        <p:txBody>
          <a:bodyPr wrap="square" rtlCol="0">
            <a:spAutoFit/>
          </a:bodyPr>
          <a:lstStyle/>
          <a:p>
            <a:r>
              <a:rPr lang="en-US" altLang="zh-CN" dirty="0"/>
              <a:t>Word embedding</a:t>
            </a:r>
            <a:endParaRPr lang="zh-CN" altLang="en-US" dirty="0"/>
          </a:p>
        </p:txBody>
      </p:sp>
      <p:pic>
        <p:nvPicPr>
          <p:cNvPr id="1026" name="Picture 2" descr="Word Embedding: Basics. Create a vector from a word | by Hariom Gautam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076" y="1550051"/>
            <a:ext cx="5770796" cy="430921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3924795" y="6012611"/>
            <a:ext cx="7315200" cy="523220"/>
          </a:xfrm>
          <a:prstGeom prst="rect">
            <a:avLst/>
          </a:prstGeom>
          <a:noFill/>
        </p:spPr>
        <p:txBody>
          <a:bodyPr wrap="square" rtlCol="0">
            <a:spAutoFit/>
          </a:bodyPr>
          <a:lstStyle/>
          <a:p>
            <a:pPr marL="342900" indent="-342900">
              <a:buAutoNum type="arabicPeriod"/>
            </a:pPr>
            <a:r>
              <a:rPr lang="zh-CN" altLang="en-US" sz="1400" dirty="0"/>
              <a:t>一个好的</a:t>
            </a:r>
            <a:r>
              <a:rPr lang="en-US" altLang="zh-CN" sz="1400" dirty="0"/>
              <a:t>token</a:t>
            </a:r>
            <a:r>
              <a:rPr lang="zh-CN" altLang="en-US" sz="1400" dirty="0"/>
              <a:t>特征表示，应该语义相近的词语距离相近</a:t>
            </a:r>
            <a:endParaRPr lang="en-US" altLang="zh-CN" sz="1400" dirty="0"/>
          </a:p>
          <a:p>
            <a:pPr marL="342900" indent="-342900">
              <a:buAutoNum type="arabicPeriod"/>
            </a:pPr>
            <a:r>
              <a:rPr lang="zh-CN" altLang="en-US" sz="1400" dirty="0"/>
              <a:t>向量的运算结果也应体现出一定的语言意义。比如 </a:t>
            </a:r>
            <a:r>
              <a:rPr lang="en-US" altLang="zh-CN" sz="1400" dirty="0"/>
              <a:t>woman-man = queen - king</a:t>
            </a:r>
            <a:endParaRPr lang="zh-CN" altLang="en-US" sz="1400" dirty="0"/>
          </a:p>
        </p:txBody>
      </p:sp>
    </p:spTree>
    <p:extLst>
      <p:ext uri="{BB962C8B-B14F-4D97-AF65-F5344CB8AC3E}">
        <p14:creationId xmlns:p14="http://schemas.microsoft.com/office/powerpoint/2010/main" val="1168332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3824" y="995278"/>
            <a:ext cx="2194750" cy="5723116"/>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42</a:t>
            </a:fld>
            <a:endParaRPr lang="zh-CN" altLang="en-US" dirty="0"/>
          </a:p>
        </p:txBody>
      </p:sp>
      <p:sp>
        <p:nvSpPr>
          <p:cNvPr id="4" name="文本框 3"/>
          <p:cNvSpPr txBox="1"/>
          <p:nvPr/>
        </p:nvSpPr>
        <p:spPr>
          <a:xfrm>
            <a:off x="4025735" y="1104406"/>
            <a:ext cx="6276109" cy="369332"/>
          </a:xfrm>
          <a:prstGeom prst="rect">
            <a:avLst/>
          </a:prstGeom>
          <a:noFill/>
        </p:spPr>
        <p:txBody>
          <a:bodyPr wrap="square" rtlCol="0">
            <a:spAutoFit/>
          </a:bodyPr>
          <a:lstStyle/>
          <a:p>
            <a:r>
              <a:rPr lang="en-US" altLang="zh-CN" dirty="0"/>
              <a:t>Word embedding</a:t>
            </a:r>
            <a:endParaRPr lang="zh-CN" altLang="en-US" dirty="0"/>
          </a:p>
        </p:txBody>
      </p:sp>
      <p:sp>
        <p:nvSpPr>
          <p:cNvPr id="8" name="文本框 7"/>
          <p:cNvSpPr txBox="1"/>
          <p:nvPr/>
        </p:nvSpPr>
        <p:spPr>
          <a:xfrm>
            <a:off x="5187039" y="2125829"/>
            <a:ext cx="3633109" cy="1077218"/>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Word2Vec: skip-gram</a:t>
            </a:r>
            <a:r>
              <a:rPr lang="zh-CN" altLang="en-US" sz="1600" dirty="0"/>
              <a:t>、</a:t>
            </a:r>
            <a:r>
              <a:rPr lang="en-US" altLang="zh-CN" sz="1600" dirty="0"/>
              <a:t>CBOW</a:t>
            </a:r>
            <a:r>
              <a:rPr lang="zh-CN" altLang="en-US" sz="1600" dirty="0"/>
              <a:t>、</a:t>
            </a:r>
            <a:endParaRPr lang="en-US" altLang="zh-CN" sz="1600" dirty="0"/>
          </a:p>
          <a:p>
            <a:pPr marL="342900" indent="-342900">
              <a:buFont typeface="Arial" panose="020B0604020202020204" pitchFamily="34" charset="0"/>
              <a:buChar char="•"/>
            </a:pPr>
            <a:r>
              <a:rPr lang="en-US" altLang="zh-CN" sz="1600" dirty="0" err="1"/>
              <a:t>GloVe</a:t>
            </a:r>
            <a:endParaRPr lang="en-US" altLang="zh-CN" sz="1600" dirty="0"/>
          </a:p>
          <a:p>
            <a:pPr marL="342900" indent="-342900">
              <a:buFont typeface="Arial" panose="020B0604020202020204" pitchFamily="34" charset="0"/>
              <a:buChar char="•"/>
            </a:pPr>
            <a:r>
              <a:rPr lang="en-US" altLang="zh-CN" sz="1600" dirty="0" err="1"/>
              <a:t>ElMo</a:t>
            </a:r>
            <a:endParaRPr lang="en-US" altLang="zh-CN" sz="1600" dirty="0"/>
          </a:p>
          <a:p>
            <a:pPr marL="342900" indent="-342900">
              <a:buFont typeface="Arial" panose="020B0604020202020204" pitchFamily="34" charset="0"/>
              <a:buChar char="•"/>
            </a:pPr>
            <a:r>
              <a:rPr lang="en-US" altLang="zh-CN" sz="1600" dirty="0"/>
              <a:t>Pre-train Mode: BERT</a:t>
            </a:r>
            <a:r>
              <a:rPr lang="zh-CN" altLang="en-US" sz="1600" dirty="0"/>
              <a:t>、</a:t>
            </a:r>
            <a:r>
              <a:rPr lang="en-US" altLang="zh-CN" sz="1600" dirty="0"/>
              <a:t>GPT-3</a:t>
            </a:r>
            <a:r>
              <a:rPr lang="zh-CN" altLang="en-US" sz="1600" dirty="0"/>
              <a:t>、</a:t>
            </a:r>
            <a:r>
              <a:rPr lang="en-US" altLang="zh-CN" sz="1600" dirty="0"/>
              <a:t>…</a:t>
            </a:r>
          </a:p>
        </p:txBody>
      </p:sp>
      <p:sp>
        <p:nvSpPr>
          <p:cNvPr id="9" name="文本框 8"/>
          <p:cNvSpPr txBox="1"/>
          <p:nvPr/>
        </p:nvSpPr>
        <p:spPr>
          <a:xfrm>
            <a:off x="5187039" y="1725719"/>
            <a:ext cx="3633109" cy="400110"/>
          </a:xfrm>
          <a:prstGeom prst="rect">
            <a:avLst/>
          </a:prstGeom>
          <a:solidFill>
            <a:srgbClr val="9C0308"/>
          </a:solidFill>
        </p:spPr>
        <p:txBody>
          <a:bodyPr wrap="square" rtlCol="0">
            <a:spAutoFit/>
          </a:bodyPr>
          <a:lstStyle/>
          <a:p>
            <a:pPr algn="ctr"/>
            <a:r>
              <a:rPr lang="zh-CN" altLang="en-US" sz="2000" dirty="0">
                <a:solidFill>
                  <a:schemeClr val="bg1"/>
                </a:solidFill>
              </a:rPr>
              <a:t>怎么实现？</a:t>
            </a:r>
            <a:endParaRPr lang="en-US" altLang="zh-CN" sz="2000" dirty="0">
              <a:solidFill>
                <a:schemeClr val="bg1"/>
              </a:solidFill>
            </a:endParaRPr>
          </a:p>
        </p:txBody>
      </p:sp>
      <p:sp>
        <p:nvSpPr>
          <p:cNvPr id="5" name="文本框 4"/>
          <p:cNvSpPr txBox="1"/>
          <p:nvPr/>
        </p:nvSpPr>
        <p:spPr>
          <a:xfrm>
            <a:off x="5115049" y="3313584"/>
            <a:ext cx="4239491" cy="230832"/>
          </a:xfrm>
          <a:prstGeom prst="rect">
            <a:avLst/>
          </a:prstGeom>
          <a:noFill/>
        </p:spPr>
        <p:txBody>
          <a:bodyPr wrap="square" rtlCol="0">
            <a:spAutoFit/>
          </a:bodyPr>
          <a:lstStyle/>
          <a:p>
            <a:r>
              <a:rPr lang="zh-CN" altLang="en-US" sz="900" dirty="0"/>
              <a:t>快速学习：</a:t>
            </a:r>
            <a:r>
              <a:rPr lang="en-US" altLang="zh-CN" sz="900" dirty="0"/>
              <a:t>https://zhuanlan.zhihu.com/p/51682879</a:t>
            </a:r>
            <a:endParaRPr lang="zh-CN" altLang="en-US" sz="900" dirty="0"/>
          </a:p>
        </p:txBody>
      </p:sp>
      <p:pic>
        <p:nvPicPr>
          <p:cNvPr id="6" name="图片 5">
            <a:extLst>
              <a:ext uri="{FF2B5EF4-FFF2-40B4-BE49-F238E27FC236}">
                <a16:creationId xmlns:a16="http://schemas.microsoft.com/office/drawing/2014/main" id="{954F2DE5-2163-4E7A-8EDE-5019559B4341}"/>
              </a:ext>
            </a:extLst>
          </p:cNvPr>
          <p:cNvPicPr>
            <a:picLocks noChangeAspect="1"/>
          </p:cNvPicPr>
          <p:nvPr/>
        </p:nvPicPr>
        <p:blipFill>
          <a:blip r:embed="rId4"/>
          <a:stretch>
            <a:fillRect/>
          </a:stretch>
        </p:blipFill>
        <p:spPr>
          <a:xfrm>
            <a:off x="4882553" y="3544416"/>
            <a:ext cx="4471987" cy="3200856"/>
          </a:xfrm>
          <a:prstGeom prst="rect">
            <a:avLst/>
          </a:prstGeom>
        </p:spPr>
      </p:pic>
      <p:sp>
        <p:nvSpPr>
          <p:cNvPr id="7" name="文本框 6">
            <a:extLst>
              <a:ext uri="{FF2B5EF4-FFF2-40B4-BE49-F238E27FC236}">
                <a16:creationId xmlns:a16="http://schemas.microsoft.com/office/drawing/2014/main" id="{D92E8535-7B07-48E7-9A96-8A9A987F78F1}"/>
              </a:ext>
            </a:extLst>
          </p:cNvPr>
          <p:cNvSpPr txBox="1"/>
          <p:nvPr/>
        </p:nvSpPr>
        <p:spPr>
          <a:xfrm>
            <a:off x="7934325" y="6425768"/>
            <a:ext cx="704850" cy="338554"/>
          </a:xfrm>
          <a:prstGeom prst="rect">
            <a:avLst/>
          </a:prstGeom>
          <a:noFill/>
        </p:spPr>
        <p:txBody>
          <a:bodyPr wrap="square" rtlCol="0">
            <a:spAutoFit/>
          </a:bodyPr>
          <a:lstStyle/>
          <a:p>
            <a:r>
              <a:rPr lang="en-US" altLang="zh-CN" sz="1600" b="1" dirty="0"/>
              <a:t>BERT</a:t>
            </a:r>
            <a:endParaRPr lang="zh-CN" altLang="en-US" sz="1600" b="1" dirty="0"/>
          </a:p>
        </p:txBody>
      </p:sp>
    </p:spTree>
    <p:extLst>
      <p:ext uri="{BB962C8B-B14F-4D97-AF65-F5344CB8AC3E}">
        <p14:creationId xmlns:p14="http://schemas.microsoft.com/office/powerpoint/2010/main" val="16745330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6" name="文本框 5"/>
          <p:cNvSpPr txBox="1"/>
          <p:nvPr/>
        </p:nvSpPr>
        <p:spPr>
          <a:xfrm>
            <a:off x="4768096" y="2573715"/>
            <a:ext cx="3633109" cy="15696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一般是监督学习或无监督学习</a:t>
            </a:r>
            <a:endParaRPr lang="en-US" altLang="zh-CN" sz="1600" dirty="0"/>
          </a:p>
          <a:p>
            <a:pPr marL="342900" indent="-342900">
              <a:buFont typeface="Arial" panose="020B0604020202020204" pitchFamily="34" charset="0"/>
              <a:buChar char="•"/>
            </a:pPr>
            <a:r>
              <a:rPr lang="zh-CN" altLang="en-US" sz="1600" dirty="0"/>
              <a:t>一般用的模型有</a:t>
            </a:r>
            <a:r>
              <a:rPr lang="en-US" altLang="zh-CN" sz="1600" dirty="0"/>
              <a:t>Naïve Bayes</a:t>
            </a:r>
            <a:r>
              <a:rPr lang="zh-CN" altLang="en-US" sz="1600" dirty="0"/>
              <a:t>、</a:t>
            </a:r>
            <a:r>
              <a:rPr lang="en-US" altLang="zh-CN" sz="1600" dirty="0"/>
              <a:t>CNNs</a:t>
            </a:r>
            <a:r>
              <a:rPr lang="zh-CN" altLang="en-US" sz="1600" dirty="0"/>
              <a:t>、</a:t>
            </a:r>
            <a:r>
              <a:rPr lang="en-US" altLang="zh-CN" sz="1600" dirty="0"/>
              <a:t>RNNs</a:t>
            </a:r>
            <a:r>
              <a:rPr lang="zh-CN" altLang="en-US" sz="1600" dirty="0"/>
              <a:t>等</a:t>
            </a:r>
            <a:endParaRPr lang="en-US" altLang="zh-CN" sz="1600" dirty="0"/>
          </a:p>
          <a:p>
            <a:pPr marL="342900" indent="-342900">
              <a:buFont typeface="Arial" panose="020B0604020202020204" pitchFamily="34" charset="0"/>
              <a:buChar char="•"/>
            </a:pPr>
            <a:r>
              <a:rPr lang="zh-CN" altLang="en-US" sz="1600" dirty="0"/>
              <a:t>传统的</a:t>
            </a:r>
            <a:r>
              <a:rPr lang="en-US" altLang="zh-CN" sz="1600" dirty="0"/>
              <a:t>NLP</a:t>
            </a:r>
            <a:r>
              <a:rPr lang="zh-CN" altLang="en-US" sz="1600" dirty="0"/>
              <a:t>无监督模型有</a:t>
            </a:r>
            <a:r>
              <a:rPr lang="en-US" altLang="zh-CN" sz="1600" dirty="0"/>
              <a:t>LSA</a:t>
            </a:r>
            <a:r>
              <a:rPr lang="zh-CN" altLang="en-US" sz="1600" dirty="0"/>
              <a:t>、</a:t>
            </a:r>
            <a:r>
              <a:rPr lang="en-US" altLang="zh-CN" sz="1600" dirty="0" err="1"/>
              <a:t>pLSA</a:t>
            </a:r>
            <a:r>
              <a:rPr lang="zh-CN" altLang="en-US" sz="1600" dirty="0"/>
              <a:t>、</a:t>
            </a:r>
            <a:r>
              <a:rPr lang="en-US" altLang="zh-CN" sz="1600" dirty="0"/>
              <a:t>LDA</a:t>
            </a:r>
            <a:r>
              <a:rPr lang="zh-CN" altLang="en-US" sz="1600" dirty="0"/>
              <a:t>等。</a:t>
            </a:r>
            <a:endParaRPr lang="en-US" altLang="zh-CN" sz="1600" dirty="0"/>
          </a:p>
          <a:p>
            <a:pPr marL="342900" indent="-342900">
              <a:buFont typeface="Arial" panose="020B0604020202020204" pitchFamily="34" charset="0"/>
              <a:buChar char="•"/>
            </a:pPr>
            <a:endParaRPr lang="en-US" altLang="zh-CN" sz="1600" dirty="0"/>
          </a:p>
        </p:txBody>
      </p:sp>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43</a:t>
            </a:fld>
            <a:endParaRPr lang="zh-CN" altLang="en-US" dirty="0"/>
          </a:p>
        </p:txBody>
      </p:sp>
      <p:sp>
        <p:nvSpPr>
          <p:cNvPr id="20" name="文本框 19"/>
          <p:cNvSpPr txBox="1"/>
          <p:nvPr/>
        </p:nvSpPr>
        <p:spPr>
          <a:xfrm>
            <a:off x="4768096" y="2173605"/>
            <a:ext cx="3633109" cy="400110"/>
          </a:xfrm>
          <a:prstGeom prst="rect">
            <a:avLst/>
          </a:prstGeom>
          <a:solidFill>
            <a:srgbClr val="9C0308"/>
          </a:solidFill>
        </p:spPr>
        <p:txBody>
          <a:bodyPr wrap="square" rtlCol="0">
            <a:spAutoFit/>
          </a:bodyPr>
          <a:lstStyle/>
          <a:p>
            <a:pPr algn="ctr"/>
            <a:r>
              <a:rPr lang="en-US" altLang="zh-CN" sz="2000" dirty="0">
                <a:solidFill>
                  <a:schemeClr val="bg1"/>
                </a:solidFill>
              </a:rPr>
              <a:t>Inference</a:t>
            </a:r>
          </a:p>
        </p:txBody>
      </p:sp>
    </p:spTree>
    <p:extLst>
      <p:ext uri="{BB962C8B-B14F-4D97-AF65-F5344CB8AC3E}">
        <p14:creationId xmlns:p14="http://schemas.microsoft.com/office/powerpoint/2010/main" val="1501247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44</a:t>
            </a:fld>
            <a:endParaRPr lang="zh-CN" altLang="en-US" dirty="0"/>
          </a:p>
        </p:txBody>
      </p:sp>
      <p:sp>
        <p:nvSpPr>
          <p:cNvPr id="2" name="文本框 1">
            <a:extLst>
              <a:ext uri="{FF2B5EF4-FFF2-40B4-BE49-F238E27FC236}">
                <a16:creationId xmlns:a16="http://schemas.microsoft.com/office/drawing/2014/main" id="{BF8818A9-7CDA-4EBA-8164-50B41ADB8883}"/>
              </a:ext>
            </a:extLst>
          </p:cNvPr>
          <p:cNvSpPr txBox="1"/>
          <p:nvPr/>
        </p:nvSpPr>
        <p:spPr>
          <a:xfrm>
            <a:off x="6078844" y="1578007"/>
            <a:ext cx="6276109" cy="369332"/>
          </a:xfrm>
          <a:prstGeom prst="rect">
            <a:avLst/>
          </a:prstGeom>
          <a:noFill/>
        </p:spPr>
        <p:txBody>
          <a:bodyPr wrap="square" rtlCol="0">
            <a:spAutoFit/>
          </a:bodyPr>
          <a:lstStyle/>
          <a:p>
            <a:r>
              <a:rPr lang="en-US" altLang="zh-CN" dirty="0"/>
              <a:t>Deep learning</a:t>
            </a:r>
            <a:endParaRPr lang="zh-CN" altLang="en-US" dirty="0"/>
          </a:p>
        </p:txBody>
      </p:sp>
      <p:sp>
        <p:nvSpPr>
          <p:cNvPr id="4" name="文本框 3">
            <a:extLst>
              <a:ext uri="{FF2B5EF4-FFF2-40B4-BE49-F238E27FC236}">
                <a16:creationId xmlns:a16="http://schemas.microsoft.com/office/drawing/2014/main" id="{B3BE7544-D8FB-4852-B095-79D568886B8D}"/>
              </a:ext>
            </a:extLst>
          </p:cNvPr>
          <p:cNvSpPr txBox="1"/>
          <p:nvPr/>
        </p:nvSpPr>
        <p:spPr>
          <a:xfrm>
            <a:off x="2962275" y="5720228"/>
            <a:ext cx="4676775" cy="369332"/>
          </a:xfrm>
          <a:prstGeom prst="rect">
            <a:avLst/>
          </a:prstGeom>
          <a:noFill/>
        </p:spPr>
        <p:txBody>
          <a:bodyPr wrap="square" rtlCol="0">
            <a:spAutoFit/>
          </a:bodyPr>
          <a:lstStyle/>
          <a:p>
            <a:r>
              <a:rPr lang="en-US" altLang="zh-CN" dirty="0"/>
              <a:t>Fully Connected NN </a:t>
            </a:r>
            <a:r>
              <a:rPr lang="zh-CN" altLang="en-US" dirty="0"/>
              <a:t>（</a:t>
            </a:r>
            <a:r>
              <a:rPr lang="en-US" altLang="zh-CN" dirty="0"/>
              <a:t>MLP</a:t>
            </a:r>
            <a:r>
              <a:rPr lang="zh-CN" altLang="en-US" dirty="0"/>
              <a:t>）</a:t>
            </a:r>
            <a:endParaRPr lang="en-US" altLang="zh-CN" dirty="0"/>
          </a:p>
        </p:txBody>
      </p:sp>
      <p:pic>
        <p:nvPicPr>
          <p:cNvPr id="1026" name="Picture 2" descr="4. Fully Connected Deep Networks - TensorFlow for Deep Learning [Book]">
            <a:extLst>
              <a:ext uri="{FF2B5EF4-FFF2-40B4-BE49-F238E27FC236}">
                <a16:creationId xmlns:a16="http://schemas.microsoft.com/office/drawing/2014/main" id="{435FB25F-58BE-4C79-A8DA-A805D3B9C4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4625" y="2838629"/>
            <a:ext cx="3543300" cy="2881599"/>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BC746162-F50C-4B89-81B3-49E00AC1F65A}"/>
              </a:ext>
            </a:extLst>
          </p:cNvPr>
          <p:cNvPicPr>
            <a:picLocks noChangeAspect="1"/>
          </p:cNvPicPr>
          <p:nvPr/>
        </p:nvPicPr>
        <p:blipFill>
          <a:blip r:embed="rId5"/>
          <a:stretch>
            <a:fillRect/>
          </a:stretch>
        </p:blipFill>
        <p:spPr>
          <a:xfrm>
            <a:off x="6454642" y="2550248"/>
            <a:ext cx="5169166" cy="3460928"/>
          </a:xfrm>
          <a:prstGeom prst="rect">
            <a:avLst/>
          </a:prstGeom>
        </p:spPr>
      </p:pic>
      <p:sp>
        <p:nvSpPr>
          <p:cNvPr id="10" name="文本框 9">
            <a:extLst>
              <a:ext uri="{FF2B5EF4-FFF2-40B4-BE49-F238E27FC236}">
                <a16:creationId xmlns:a16="http://schemas.microsoft.com/office/drawing/2014/main" id="{D4E59284-04DD-4593-AB64-81A487A37AA1}"/>
              </a:ext>
            </a:extLst>
          </p:cNvPr>
          <p:cNvSpPr txBox="1"/>
          <p:nvPr/>
        </p:nvSpPr>
        <p:spPr>
          <a:xfrm>
            <a:off x="2714625" y="6274030"/>
            <a:ext cx="7048500" cy="369332"/>
          </a:xfrm>
          <a:prstGeom prst="rect">
            <a:avLst/>
          </a:prstGeom>
          <a:noFill/>
        </p:spPr>
        <p:txBody>
          <a:bodyPr wrap="square" rtlCol="0">
            <a:spAutoFit/>
          </a:bodyPr>
          <a:lstStyle/>
          <a:p>
            <a:r>
              <a:rPr lang="zh-CN" altLang="en-US" dirty="0">
                <a:solidFill>
                  <a:srgbClr val="FF0000"/>
                </a:solidFill>
              </a:rPr>
              <a:t>如果输入输出的长度不确定怎么办？</a:t>
            </a:r>
          </a:p>
        </p:txBody>
      </p:sp>
    </p:spTree>
    <p:extLst>
      <p:ext uri="{BB962C8B-B14F-4D97-AF65-F5344CB8AC3E}">
        <p14:creationId xmlns:p14="http://schemas.microsoft.com/office/powerpoint/2010/main" val="2228187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45</a:t>
            </a:fld>
            <a:endParaRPr lang="zh-CN" altLang="en-US" dirty="0"/>
          </a:p>
        </p:txBody>
      </p:sp>
      <p:sp>
        <p:nvSpPr>
          <p:cNvPr id="2" name="文本框 1">
            <a:extLst>
              <a:ext uri="{FF2B5EF4-FFF2-40B4-BE49-F238E27FC236}">
                <a16:creationId xmlns:a16="http://schemas.microsoft.com/office/drawing/2014/main" id="{BF8818A9-7CDA-4EBA-8164-50B41ADB8883}"/>
              </a:ext>
            </a:extLst>
          </p:cNvPr>
          <p:cNvSpPr txBox="1"/>
          <p:nvPr/>
        </p:nvSpPr>
        <p:spPr>
          <a:xfrm>
            <a:off x="4883152" y="5378392"/>
            <a:ext cx="6276109" cy="369332"/>
          </a:xfrm>
          <a:prstGeom prst="rect">
            <a:avLst/>
          </a:prstGeom>
          <a:noFill/>
        </p:spPr>
        <p:txBody>
          <a:bodyPr wrap="square" rtlCol="0">
            <a:spAutoFit/>
          </a:bodyPr>
          <a:lstStyle/>
          <a:p>
            <a:r>
              <a:rPr lang="en-US" altLang="zh-CN" dirty="0"/>
              <a:t>Seq2Seq</a:t>
            </a:r>
            <a:r>
              <a:rPr lang="zh-CN" altLang="en-US" dirty="0"/>
              <a:t> </a:t>
            </a:r>
            <a:r>
              <a:rPr lang="en-US" altLang="zh-CN" dirty="0"/>
              <a:t>Models </a:t>
            </a:r>
            <a:r>
              <a:rPr lang="zh-CN" altLang="en-US" dirty="0"/>
              <a:t>（</a:t>
            </a:r>
            <a:r>
              <a:rPr lang="en-US" altLang="zh-CN" dirty="0"/>
              <a:t>Encoder-Decoder</a:t>
            </a:r>
            <a:r>
              <a:rPr lang="zh-CN" altLang="en-US" dirty="0"/>
              <a:t>）</a:t>
            </a:r>
          </a:p>
        </p:txBody>
      </p:sp>
      <p:pic>
        <p:nvPicPr>
          <p:cNvPr id="2050" name="Picture 2">
            <a:extLst>
              <a:ext uri="{FF2B5EF4-FFF2-40B4-BE49-F238E27FC236}">
                <a16:creationId xmlns:a16="http://schemas.microsoft.com/office/drawing/2014/main" id="{E044466C-ED07-4796-B58D-1D76ACBDFD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6226" y="1052670"/>
            <a:ext cx="5619750" cy="17408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67951F2-F94C-4264-9689-356C07C0161F}"/>
              </a:ext>
            </a:extLst>
          </p:cNvPr>
          <p:cNvSpPr txBox="1"/>
          <p:nvPr/>
        </p:nvSpPr>
        <p:spPr>
          <a:xfrm>
            <a:off x="6096000" y="2772642"/>
            <a:ext cx="2828925" cy="369332"/>
          </a:xfrm>
          <a:prstGeom prst="rect">
            <a:avLst/>
          </a:prstGeom>
          <a:noFill/>
        </p:spPr>
        <p:txBody>
          <a:bodyPr wrap="square" rtlCol="0">
            <a:spAutoFit/>
          </a:bodyPr>
          <a:lstStyle/>
          <a:p>
            <a:r>
              <a:rPr lang="en-US" altLang="zh-CN" dirty="0"/>
              <a:t>RNN</a:t>
            </a:r>
            <a:endParaRPr lang="zh-CN" altLang="en-US" dirty="0"/>
          </a:p>
        </p:txBody>
      </p:sp>
      <p:pic>
        <p:nvPicPr>
          <p:cNvPr id="2052" name="Picture 4">
            <a:extLst>
              <a:ext uri="{FF2B5EF4-FFF2-40B4-BE49-F238E27FC236}">
                <a16:creationId xmlns:a16="http://schemas.microsoft.com/office/drawing/2014/main" id="{C6B8FF96-E97C-4B81-996D-77A60AF1B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8046" y="3237224"/>
            <a:ext cx="6276110" cy="222025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CA7F68D9-5CA7-45F6-8FE3-91DF2080FEBA}"/>
              </a:ext>
            </a:extLst>
          </p:cNvPr>
          <p:cNvSpPr txBox="1"/>
          <p:nvPr/>
        </p:nvSpPr>
        <p:spPr>
          <a:xfrm>
            <a:off x="3708101" y="5805330"/>
            <a:ext cx="6096000" cy="1015663"/>
          </a:xfrm>
          <a:prstGeom prst="rect">
            <a:avLst/>
          </a:prstGeom>
          <a:noFill/>
        </p:spPr>
        <p:txBody>
          <a:bodyPr wrap="square">
            <a:spAutoFit/>
          </a:bodyPr>
          <a:lstStyle/>
          <a:p>
            <a:r>
              <a:rPr lang="en-US" altLang="zh-CN" sz="1200" b="0" i="0" dirty="0">
                <a:solidFill>
                  <a:srgbClr val="404040"/>
                </a:solidFill>
                <a:effectLst/>
                <a:latin typeface="Lato"/>
              </a:rPr>
              <a:t>Seq2Seq</a:t>
            </a:r>
            <a:r>
              <a:rPr lang="zh-CN" altLang="en-US" sz="1200" b="0" i="0" dirty="0">
                <a:solidFill>
                  <a:srgbClr val="404040"/>
                </a:solidFill>
                <a:effectLst/>
                <a:latin typeface="Lato"/>
              </a:rPr>
              <a:t>解决问题的主要思路是通过深度神经网络模型（常用的是</a:t>
            </a:r>
            <a:r>
              <a:rPr lang="en-US" altLang="zh-CN" sz="1200" b="0" i="0" dirty="0">
                <a:solidFill>
                  <a:srgbClr val="404040"/>
                </a:solidFill>
                <a:effectLst/>
                <a:latin typeface="Lato"/>
              </a:rPr>
              <a:t>LSTM</a:t>
            </a:r>
            <a:r>
              <a:rPr lang="zh-CN" altLang="en-US" sz="1200" b="0" i="0" dirty="0">
                <a:solidFill>
                  <a:srgbClr val="404040"/>
                </a:solidFill>
                <a:effectLst/>
                <a:latin typeface="Lato"/>
              </a:rPr>
              <a:t>，长短记忆网络，一种循环神经网络）</a:t>
            </a:r>
            <a:r>
              <a:rPr lang="en-US" altLang="zh-CN" sz="1200" b="0" i="0" u="none" strike="noStrike" dirty="0">
                <a:solidFill>
                  <a:srgbClr val="9B59B6"/>
                </a:solidFill>
                <a:effectLst/>
                <a:latin typeface="Lato"/>
                <a:hlinkClick r:id="rId6"/>
              </a:rPr>
              <a:t>http://dataxujing.coding.me/</a:t>
            </a:r>
            <a:r>
              <a:rPr lang="zh-CN" altLang="en-US" sz="1200" b="0" i="0" u="none" strike="noStrike" dirty="0">
                <a:solidFill>
                  <a:srgbClr val="9B59B6"/>
                </a:solidFill>
                <a:effectLst/>
                <a:latin typeface="Lato"/>
                <a:hlinkClick r:id="rId6"/>
              </a:rPr>
              <a:t>深度学习之</a:t>
            </a:r>
            <a:r>
              <a:rPr lang="en-US" altLang="zh-CN" sz="1200" b="0" i="0" u="none" strike="noStrike" dirty="0">
                <a:solidFill>
                  <a:srgbClr val="9B59B6"/>
                </a:solidFill>
                <a:effectLst/>
                <a:latin typeface="Lato"/>
                <a:hlinkClick r:id="rId6"/>
              </a:rPr>
              <a:t>RNN/</a:t>
            </a:r>
            <a:r>
              <a:rPr lang="zh-CN" altLang="en-US" sz="1200" b="0" i="0" dirty="0">
                <a:solidFill>
                  <a:srgbClr val="404040"/>
                </a:solidFill>
                <a:effectLst/>
                <a:latin typeface="Lato"/>
              </a:rPr>
              <a:t>。将一个作为输入的序列映射为一个作为输出的序列，这一过程由编码（</a:t>
            </a:r>
            <a:r>
              <a:rPr lang="en-US" altLang="zh-CN" sz="1200" b="0" i="0" dirty="0">
                <a:solidFill>
                  <a:srgbClr val="404040"/>
                </a:solidFill>
                <a:effectLst/>
                <a:latin typeface="Lato"/>
              </a:rPr>
              <a:t>Encoder</a:t>
            </a:r>
            <a:r>
              <a:rPr lang="zh-CN" altLang="en-US" sz="1200" b="0" i="0" dirty="0">
                <a:solidFill>
                  <a:srgbClr val="404040"/>
                </a:solidFill>
                <a:effectLst/>
                <a:latin typeface="Lato"/>
              </a:rPr>
              <a:t>）输入与解码（</a:t>
            </a:r>
            <a:r>
              <a:rPr lang="en-US" altLang="zh-CN" sz="1200" b="0" i="0" dirty="0">
                <a:solidFill>
                  <a:srgbClr val="404040"/>
                </a:solidFill>
                <a:effectLst/>
                <a:latin typeface="Lato"/>
              </a:rPr>
              <a:t>Decoder</a:t>
            </a:r>
            <a:r>
              <a:rPr lang="zh-CN" altLang="en-US" sz="1200" b="0" i="0" dirty="0">
                <a:solidFill>
                  <a:srgbClr val="404040"/>
                </a:solidFill>
                <a:effectLst/>
                <a:latin typeface="Lato"/>
              </a:rPr>
              <a:t>）输出两个环节组成</a:t>
            </a:r>
            <a:r>
              <a:rPr lang="en-US" altLang="zh-CN" sz="1200" b="0" i="0" dirty="0">
                <a:solidFill>
                  <a:srgbClr val="404040"/>
                </a:solidFill>
                <a:effectLst/>
                <a:latin typeface="Lato"/>
              </a:rPr>
              <a:t>, </a:t>
            </a:r>
            <a:r>
              <a:rPr lang="zh-CN" altLang="en-US" sz="1200" b="0" i="0" dirty="0">
                <a:solidFill>
                  <a:srgbClr val="404040"/>
                </a:solidFill>
                <a:effectLst/>
                <a:latin typeface="Lato"/>
              </a:rPr>
              <a:t>前者负责把序列编码成一个固定长度的向量，这个向量作为输入传给后者，输出可变长度的向量。</a:t>
            </a:r>
            <a:endParaRPr lang="zh-CN" altLang="en-US" sz="1200" dirty="0"/>
          </a:p>
        </p:txBody>
      </p:sp>
    </p:spTree>
    <p:extLst>
      <p:ext uri="{BB962C8B-B14F-4D97-AF65-F5344CB8AC3E}">
        <p14:creationId xmlns:p14="http://schemas.microsoft.com/office/powerpoint/2010/main" val="825284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5" name="文本框 4">
            <a:extLst>
              <a:ext uri="{FF2B5EF4-FFF2-40B4-BE49-F238E27FC236}">
                <a16:creationId xmlns:a16="http://schemas.microsoft.com/office/drawing/2014/main" id="{867951F2-F94C-4264-9689-356C07C0161F}"/>
              </a:ext>
            </a:extLst>
          </p:cNvPr>
          <p:cNvSpPr txBox="1"/>
          <p:nvPr/>
        </p:nvSpPr>
        <p:spPr>
          <a:xfrm>
            <a:off x="5521334" y="1431618"/>
            <a:ext cx="3866382" cy="369332"/>
          </a:xfrm>
          <a:prstGeom prst="rect">
            <a:avLst/>
          </a:prstGeom>
          <a:noFill/>
        </p:spPr>
        <p:txBody>
          <a:bodyPr wrap="square" rtlCol="0">
            <a:spAutoFit/>
          </a:bodyPr>
          <a:lstStyle/>
          <a:p>
            <a:r>
              <a:rPr lang="en-US" altLang="zh-CN" dirty="0"/>
              <a:t>RNN Seq2Seq </a:t>
            </a:r>
            <a:r>
              <a:rPr lang="zh-CN" altLang="en-US" dirty="0"/>
              <a:t>框架的缺点</a:t>
            </a:r>
          </a:p>
        </p:txBody>
      </p:sp>
      <p:pic>
        <p:nvPicPr>
          <p:cNvPr id="3074" name="Picture 2">
            <a:extLst>
              <a:ext uri="{FF2B5EF4-FFF2-40B4-BE49-F238E27FC236}">
                <a16:creationId xmlns:a16="http://schemas.microsoft.com/office/drawing/2014/main" id="{4BF706F3-574F-43AE-95CF-954C1A5B2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1800950"/>
            <a:ext cx="5986079" cy="32560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B1FDB78-BE88-4411-9374-EB524AE20F27}"/>
              </a:ext>
            </a:extLst>
          </p:cNvPr>
          <p:cNvSpPr txBox="1"/>
          <p:nvPr/>
        </p:nvSpPr>
        <p:spPr>
          <a:xfrm>
            <a:off x="4313611" y="5386450"/>
            <a:ext cx="5093155" cy="830997"/>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1600" dirty="0"/>
              <a:t>长程梯度消失问题</a:t>
            </a:r>
            <a:endParaRPr lang="en-US" altLang="zh-CN" sz="1600" dirty="0"/>
          </a:p>
          <a:p>
            <a:pPr marL="342900" indent="-342900">
              <a:buFont typeface="Arial" panose="020B0604020202020204" pitchFamily="34" charset="0"/>
              <a:buChar char="•"/>
            </a:pPr>
            <a:r>
              <a:rPr lang="zh-CN" altLang="en-US" sz="1600" dirty="0"/>
              <a:t>不管多长的句子都压缩到特定长度的向量，很难保证有效信息都得以保留。</a:t>
            </a:r>
            <a:endParaRPr lang="en-US" altLang="zh-CN" sz="1600" dirty="0"/>
          </a:p>
        </p:txBody>
      </p:sp>
    </p:spTree>
    <p:extLst>
      <p:ext uri="{BB962C8B-B14F-4D97-AF65-F5344CB8AC3E}">
        <p14:creationId xmlns:p14="http://schemas.microsoft.com/office/powerpoint/2010/main" val="4153764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5" name="文本框 4">
            <a:extLst>
              <a:ext uri="{FF2B5EF4-FFF2-40B4-BE49-F238E27FC236}">
                <a16:creationId xmlns:a16="http://schemas.microsoft.com/office/drawing/2014/main" id="{867951F2-F94C-4264-9689-356C07C0161F}"/>
              </a:ext>
            </a:extLst>
          </p:cNvPr>
          <p:cNvSpPr txBox="1"/>
          <p:nvPr/>
        </p:nvSpPr>
        <p:spPr>
          <a:xfrm>
            <a:off x="5200651" y="1288834"/>
            <a:ext cx="3866382" cy="369332"/>
          </a:xfrm>
          <a:prstGeom prst="rect">
            <a:avLst/>
          </a:prstGeom>
          <a:noFill/>
        </p:spPr>
        <p:txBody>
          <a:bodyPr wrap="square" rtlCol="0">
            <a:spAutoFit/>
          </a:bodyPr>
          <a:lstStyle/>
          <a:p>
            <a:r>
              <a:rPr lang="en-US" altLang="zh-CN" dirty="0"/>
              <a:t>Attention Mechanism</a:t>
            </a:r>
            <a:endParaRPr lang="zh-CN" altLang="en-US" dirty="0"/>
          </a:p>
        </p:txBody>
      </p:sp>
      <p:sp>
        <p:nvSpPr>
          <p:cNvPr id="10" name="文本框 9">
            <a:extLst>
              <a:ext uri="{FF2B5EF4-FFF2-40B4-BE49-F238E27FC236}">
                <a16:creationId xmlns:a16="http://schemas.microsoft.com/office/drawing/2014/main" id="{16B17D76-F38E-44E7-B96B-1EA12C1FCCB3}"/>
              </a:ext>
            </a:extLst>
          </p:cNvPr>
          <p:cNvSpPr txBox="1"/>
          <p:nvPr/>
        </p:nvSpPr>
        <p:spPr>
          <a:xfrm>
            <a:off x="4085842" y="6431102"/>
            <a:ext cx="6096000" cy="261610"/>
          </a:xfrm>
          <a:prstGeom prst="rect">
            <a:avLst/>
          </a:prstGeom>
          <a:noFill/>
        </p:spPr>
        <p:txBody>
          <a:bodyPr wrap="square">
            <a:spAutoFit/>
          </a:bodyPr>
          <a:lstStyle/>
          <a:p>
            <a:r>
              <a:rPr lang="zh-CN" altLang="en-US" sz="1100" dirty="0"/>
              <a:t>https://pic4.zhimg.com/v2-ef925bd2adec5f51836262527e5fa03b_b.webp</a:t>
            </a:r>
          </a:p>
        </p:txBody>
      </p:sp>
      <p:pic>
        <p:nvPicPr>
          <p:cNvPr id="4102" name="Picture 6">
            <a:extLst>
              <a:ext uri="{FF2B5EF4-FFF2-40B4-BE49-F238E27FC236}">
                <a16:creationId xmlns:a16="http://schemas.microsoft.com/office/drawing/2014/main" id="{CB3CF1E7-2C62-4145-B7ED-5339FC721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722" y="1658166"/>
            <a:ext cx="2905857" cy="370522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392BD537-D5DB-481F-8207-079F5AB2ABB5}"/>
              </a:ext>
            </a:extLst>
          </p:cNvPr>
          <p:cNvSpPr txBox="1"/>
          <p:nvPr/>
        </p:nvSpPr>
        <p:spPr>
          <a:xfrm>
            <a:off x="3603326" y="5488453"/>
            <a:ext cx="6096000" cy="954107"/>
          </a:xfrm>
          <a:prstGeom prst="rect">
            <a:avLst/>
          </a:prstGeom>
          <a:noFill/>
        </p:spPr>
        <p:txBody>
          <a:bodyPr wrap="square">
            <a:spAutoFit/>
          </a:bodyPr>
          <a:lstStyle/>
          <a:p>
            <a:r>
              <a:rPr lang="en-US" altLang="zh-CN" sz="1400" b="0" i="0" dirty="0">
                <a:solidFill>
                  <a:srgbClr val="121212"/>
                </a:solidFill>
                <a:effectLst/>
                <a:latin typeface="-apple-system"/>
              </a:rPr>
              <a:t>Attention</a:t>
            </a:r>
            <a:r>
              <a:rPr lang="zh-CN" altLang="en-US" sz="1400" b="0" i="0" dirty="0">
                <a:solidFill>
                  <a:srgbClr val="121212"/>
                </a:solidFill>
                <a:effectLst/>
                <a:latin typeface="-apple-system"/>
              </a:rPr>
              <a:t>机制打破了只能利用</a:t>
            </a:r>
            <a:r>
              <a:rPr lang="en-US" altLang="zh-CN" sz="1400" b="0" i="0" dirty="0">
                <a:solidFill>
                  <a:srgbClr val="121212"/>
                </a:solidFill>
                <a:effectLst/>
                <a:latin typeface="-apple-system"/>
              </a:rPr>
              <a:t>encoder</a:t>
            </a:r>
            <a:r>
              <a:rPr lang="zh-CN" altLang="en-US" sz="1400" b="0" i="0" dirty="0">
                <a:solidFill>
                  <a:srgbClr val="121212"/>
                </a:solidFill>
                <a:effectLst/>
                <a:latin typeface="-apple-system"/>
              </a:rPr>
              <a:t>最终单一向量结果的限制，从而使模型可以集中在所有对于下一个目标单词重要的输入信息上，使模型效果得到极大的改善。还有一个优点是，我们通过观察</a:t>
            </a:r>
            <a:r>
              <a:rPr lang="en-US" altLang="zh-CN" sz="1400" b="0" i="0" dirty="0">
                <a:solidFill>
                  <a:srgbClr val="121212"/>
                </a:solidFill>
                <a:effectLst/>
                <a:latin typeface="-apple-system"/>
              </a:rPr>
              <a:t>attention </a:t>
            </a:r>
            <a:r>
              <a:rPr lang="zh-CN" altLang="en-US" sz="1400" b="0" i="0" dirty="0">
                <a:solidFill>
                  <a:srgbClr val="121212"/>
                </a:solidFill>
                <a:effectLst/>
                <a:latin typeface="-apple-system"/>
              </a:rPr>
              <a:t>权重矩阵的变化，可以更好地知道哪部分输出对应哪部分输入。</a:t>
            </a:r>
            <a:endParaRPr lang="zh-CN" altLang="en-US" sz="1400" dirty="0"/>
          </a:p>
        </p:txBody>
      </p:sp>
    </p:spTree>
    <p:extLst>
      <p:ext uri="{BB962C8B-B14F-4D97-AF65-F5344CB8AC3E}">
        <p14:creationId xmlns:p14="http://schemas.microsoft.com/office/powerpoint/2010/main" val="3339701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6294" y="1052670"/>
            <a:ext cx="2156647" cy="5303980"/>
          </a:xfrm>
          <a:prstGeom prst="rect">
            <a:avLst/>
          </a:prstGeom>
        </p:spPr>
      </p:pic>
      <p:sp>
        <p:nvSpPr>
          <p:cNvPr id="11" name="标题 10"/>
          <p:cNvSpPr>
            <a:spLocks noGrp="1"/>
          </p:cNvSpPr>
          <p:nvPr>
            <p:ph type="title"/>
          </p:nvPr>
        </p:nvSpPr>
        <p:spPr/>
        <p:txBody>
          <a:bodyPr/>
          <a:lstStyle/>
          <a:p>
            <a:r>
              <a:rPr lang="en-US" altLang="zh-CN" dirty="0" err="1"/>
              <a:t>Natrual</a:t>
            </a:r>
            <a:r>
              <a:rPr lang="en-US" altLang="zh-CN" dirty="0"/>
              <a:t> Language Processing</a:t>
            </a:r>
            <a:endParaRPr lang="zh-CN" altLang="en-US" dirty="0"/>
          </a:p>
        </p:txBody>
      </p:sp>
      <p:sp>
        <p:nvSpPr>
          <p:cNvPr id="5" name="文本框 4">
            <a:extLst>
              <a:ext uri="{FF2B5EF4-FFF2-40B4-BE49-F238E27FC236}">
                <a16:creationId xmlns:a16="http://schemas.microsoft.com/office/drawing/2014/main" id="{867951F2-F94C-4264-9689-356C07C0161F}"/>
              </a:ext>
            </a:extLst>
          </p:cNvPr>
          <p:cNvSpPr txBox="1"/>
          <p:nvPr/>
        </p:nvSpPr>
        <p:spPr>
          <a:xfrm>
            <a:off x="5200651" y="1288834"/>
            <a:ext cx="3866382" cy="369332"/>
          </a:xfrm>
          <a:prstGeom prst="rect">
            <a:avLst/>
          </a:prstGeom>
          <a:noFill/>
        </p:spPr>
        <p:txBody>
          <a:bodyPr wrap="square" rtlCol="0">
            <a:spAutoFit/>
          </a:bodyPr>
          <a:lstStyle/>
          <a:p>
            <a:r>
              <a:rPr lang="en-US" altLang="zh-CN" dirty="0"/>
              <a:t>Attention Mechanism</a:t>
            </a:r>
            <a:endParaRPr lang="zh-CN" altLang="en-US" dirty="0"/>
          </a:p>
        </p:txBody>
      </p:sp>
      <p:sp>
        <p:nvSpPr>
          <p:cNvPr id="13" name="文本框 12">
            <a:extLst>
              <a:ext uri="{FF2B5EF4-FFF2-40B4-BE49-F238E27FC236}">
                <a16:creationId xmlns:a16="http://schemas.microsoft.com/office/drawing/2014/main" id="{392BD537-D5DB-481F-8207-079F5AB2ABB5}"/>
              </a:ext>
            </a:extLst>
          </p:cNvPr>
          <p:cNvSpPr txBox="1"/>
          <p:nvPr/>
        </p:nvSpPr>
        <p:spPr>
          <a:xfrm>
            <a:off x="3603326" y="5488453"/>
            <a:ext cx="6096000" cy="1169551"/>
          </a:xfrm>
          <a:prstGeom prst="rect">
            <a:avLst/>
          </a:prstGeom>
          <a:noFill/>
        </p:spPr>
        <p:txBody>
          <a:bodyPr wrap="square">
            <a:spAutoFit/>
          </a:bodyPr>
          <a:lstStyle/>
          <a:p>
            <a:r>
              <a:rPr lang="zh-CN" altLang="en-US" sz="1400" b="0" i="0" dirty="0">
                <a:solidFill>
                  <a:srgbClr val="121212"/>
                </a:solidFill>
                <a:effectLst/>
                <a:latin typeface="-apple-system"/>
              </a:rPr>
              <a:t>在这个里机器翻译的例子里，我们通过观察</a:t>
            </a:r>
            <a:r>
              <a:rPr lang="en-US" altLang="zh-CN" sz="1400" b="0" i="0" dirty="0">
                <a:solidFill>
                  <a:srgbClr val="121212"/>
                </a:solidFill>
                <a:effectLst/>
                <a:latin typeface="-apple-system"/>
              </a:rPr>
              <a:t>attention </a:t>
            </a:r>
            <a:r>
              <a:rPr lang="zh-CN" altLang="en-US" sz="1400" b="0" i="0" dirty="0">
                <a:solidFill>
                  <a:srgbClr val="121212"/>
                </a:solidFill>
                <a:effectLst/>
                <a:latin typeface="-apple-system"/>
              </a:rPr>
              <a:t>权重矩阵的变化，可以更好地知道哪部分翻译结果对应哪部分输入的词汇。</a:t>
            </a:r>
            <a:endParaRPr lang="en-US" altLang="zh-CN" sz="1400" b="0" i="0" dirty="0">
              <a:solidFill>
                <a:srgbClr val="121212"/>
              </a:solidFill>
              <a:effectLst/>
              <a:latin typeface="-apple-system"/>
            </a:endParaRPr>
          </a:p>
          <a:p>
            <a:endParaRPr lang="en-US" altLang="zh-CN" sz="1400" dirty="0">
              <a:solidFill>
                <a:srgbClr val="121212"/>
              </a:solidFill>
              <a:latin typeface="-apple-system"/>
            </a:endParaRPr>
          </a:p>
          <a:p>
            <a:r>
              <a:rPr lang="zh-CN" altLang="en-US" sz="1400" dirty="0">
                <a:solidFill>
                  <a:srgbClr val="121212"/>
                </a:solidFill>
                <a:latin typeface="-apple-system"/>
              </a:rPr>
              <a:t>再往后还有</a:t>
            </a:r>
            <a:r>
              <a:rPr lang="en-US" altLang="zh-CN" sz="1400" dirty="0">
                <a:solidFill>
                  <a:srgbClr val="121212"/>
                </a:solidFill>
                <a:latin typeface="-apple-system"/>
              </a:rPr>
              <a:t>Self-Attention</a:t>
            </a:r>
            <a:r>
              <a:rPr lang="zh-CN" altLang="en-US" sz="1400" dirty="0">
                <a:solidFill>
                  <a:srgbClr val="121212"/>
                </a:solidFill>
                <a:latin typeface="-apple-system"/>
              </a:rPr>
              <a:t>模型，它是</a:t>
            </a:r>
            <a:r>
              <a:rPr lang="en-US" altLang="zh-CN" sz="1400" dirty="0">
                <a:solidFill>
                  <a:srgbClr val="121212"/>
                </a:solidFill>
                <a:latin typeface="-apple-system"/>
              </a:rPr>
              <a:t>BERT</a:t>
            </a:r>
            <a:r>
              <a:rPr lang="zh-CN" altLang="en-US" sz="1400" dirty="0">
                <a:solidFill>
                  <a:srgbClr val="121212"/>
                </a:solidFill>
                <a:latin typeface="-apple-system"/>
              </a:rPr>
              <a:t>的基础。这里不展开，有兴趣请见谷歌的</a:t>
            </a:r>
            <a:r>
              <a:rPr lang="en-US" altLang="zh-CN" sz="1400" dirty="0">
                <a:solidFill>
                  <a:srgbClr val="121212"/>
                </a:solidFill>
                <a:latin typeface="-apple-system"/>
              </a:rPr>
              <a:t>Attention is all you need</a:t>
            </a:r>
            <a:r>
              <a:rPr lang="zh-CN" altLang="en-US" sz="1400" dirty="0">
                <a:solidFill>
                  <a:srgbClr val="121212"/>
                </a:solidFill>
                <a:latin typeface="-apple-system"/>
              </a:rPr>
              <a:t>。</a:t>
            </a:r>
            <a:endParaRPr lang="zh-CN" altLang="en-US" sz="1400" dirty="0"/>
          </a:p>
        </p:txBody>
      </p:sp>
      <p:pic>
        <p:nvPicPr>
          <p:cNvPr id="6146" name="Picture 2" descr="preview">
            <a:extLst>
              <a:ext uri="{FF2B5EF4-FFF2-40B4-BE49-F238E27FC236}">
                <a16:creationId xmlns:a16="http://schemas.microsoft.com/office/drawing/2014/main" id="{F60FB179-9F79-4913-93FB-9CC68DBF6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8342" y="1953471"/>
            <a:ext cx="3174583" cy="323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54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DL Framework for News-oriented Stock Trend Prediction</a:t>
            </a:r>
            <a:endParaRPr lang="zh-CN" altLang="en-US" dirty="0"/>
          </a:p>
        </p:txBody>
      </p:sp>
      <p:pic>
        <p:nvPicPr>
          <p:cNvPr id="6" name="图片 5">
            <a:extLst>
              <a:ext uri="{FF2B5EF4-FFF2-40B4-BE49-F238E27FC236}">
                <a16:creationId xmlns:a16="http://schemas.microsoft.com/office/drawing/2014/main" id="{3B4090B4-4FE7-4A9E-9E19-C68BAC2151F4}"/>
              </a:ext>
            </a:extLst>
          </p:cNvPr>
          <p:cNvPicPr>
            <a:picLocks noChangeAspect="1"/>
          </p:cNvPicPr>
          <p:nvPr/>
        </p:nvPicPr>
        <p:blipFill>
          <a:blip r:embed="rId3"/>
          <a:stretch>
            <a:fillRect/>
          </a:stretch>
        </p:blipFill>
        <p:spPr>
          <a:xfrm>
            <a:off x="1307854" y="1657258"/>
            <a:ext cx="9576292" cy="3581584"/>
          </a:xfrm>
          <a:prstGeom prst="rect">
            <a:avLst/>
          </a:prstGeom>
        </p:spPr>
      </p:pic>
      <p:sp>
        <p:nvSpPr>
          <p:cNvPr id="7" name="文本框 6">
            <a:extLst>
              <a:ext uri="{FF2B5EF4-FFF2-40B4-BE49-F238E27FC236}">
                <a16:creationId xmlns:a16="http://schemas.microsoft.com/office/drawing/2014/main" id="{CB0644E0-EBE1-4F85-99AF-2AF54C62B3AE}"/>
              </a:ext>
            </a:extLst>
          </p:cNvPr>
          <p:cNvSpPr txBox="1"/>
          <p:nvPr/>
        </p:nvSpPr>
        <p:spPr>
          <a:xfrm>
            <a:off x="2686050" y="5650234"/>
            <a:ext cx="7626596" cy="923330"/>
          </a:xfrm>
          <a:prstGeom prst="rect">
            <a:avLst/>
          </a:prstGeom>
          <a:noFill/>
        </p:spPr>
        <p:txBody>
          <a:bodyPr wrap="square" rtlCol="0">
            <a:spAutoFit/>
          </a:bodyPr>
          <a:lstStyle/>
          <a:p>
            <a:r>
              <a:rPr lang="en-US" altLang="zh-CN" dirty="0" err="1"/>
              <a:t>Publication:WSDM</a:t>
            </a:r>
            <a:r>
              <a:rPr lang="en-US" altLang="zh-CN" dirty="0"/>
              <a:t> '18: Proceedings of the Eleventh </a:t>
            </a:r>
            <a:r>
              <a:rPr lang="en-US" altLang="zh-CN" b="1" dirty="0"/>
              <a:t>ACM</a:t>
            </a:r>
            <a:r>
              <a:rPr lang="en-US" altLang="zh-CN" dirty="0"/>
              <a:t> International Conference on Web Search and Data </a:t>
            </a:r>
            <a:r>
              <a:rPr lang="en-US" altLang="zh-CN" dirty="0" err="1"/>
              <a:t>MiningFebruary</a:t>
            </a:r>
            <a:r>
              <a:rPr lang="en-US" altLang="zh-CN" dirty="0"/>
              <a:t> 2018 Pages 261–269</a:t>
            </a:r>
          </a:p>
          <a:p>
            <a:r>
              <a:rPr lang="zh-CN" altLang="en-US" dirty="0"/>
              <a:t>目前被引用次数：</a:t>
            </a:r>
            <a:r>
              <a:rPr lang="en-US" altLang="zh-CN" dirty="0"/>
              <a:t>89</a:t>
            </a:r>
            <a:endParaRPr lang="zh-CN" altLang="en-US" dirty="0"/>
          </a:p>
        </p:txBody>
      </p:sp>
      <p:cxnSp>
        <p:nvCxnSpPr>
          <p:cNvPr id="12" name="直接箭头连接符 11">
            <a:extLst>
              <a:ext uri="{FF2B5EF4-FFF2-40B4-BE49-F238E27FC236}">
                <a16:creationId xmlns:a16="http://schemas.microsoft.com/office/drawing/2014/main" id="{B9AD4F09-0E74-4C87-84A0-0D34BFA57C9A}"/>
              </a:ext>
            </a:extLst>
          </p:cNvPr>
          <p:cNvCxnSpPr>
            <a:cxnSpLocks/>
          </p:cNvCxnSpPr>
          <p:nvPr/>
        </p:nvCxnSpPr>
        <p:spPr>
          <a:xfrm flipV="1">
            <a:off x="7962900" y="5048250"/>
            <a:ext cx="1543050" cy="601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0EDBB33-F50F-4AB0-9BB1-AC875A0C5071}"/>
              </a:ext>
            </a:extLst>
          </p:cNvPr>
          <p:cNvCxnSpPr/>
          <p:nvPr/>
        </p:nvCxnSpPr>
        <p:spPr>
          <a:xfrm>
            <a:off x="3476625" y="3057525"/>
            <a:ext cx="6029325" cy="1990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9435F130-6499-418C-80FA-349DA799D20B}"/>
              </a:ext>
            </a:extLst>
          </p:cNvPr>
          <p:cNvCxnSpPr/>
          <p:nvPr/>
        </p:nvCxnSpPr>
        <p:spPr>
          <a:xfrm>
            <a:off x="6000750" y="3057525"/>
            <a:ext cx="3505200" cy="196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E7E40A3-41C4-43D8-AFFB-9E27AB1AA0AD}"/>
              </a:ext>
            </a:extLst>
          </p:cNvPr>
          <p:cNvSpPr txBox="1"/>
          <p:nvPr/>
        </p:nvSpPr>
        <p:spPr>
          <a:xfrm>
            <a:off x="9541121" y="4419510"/>
            <a:ext cx="2219325" cy="1200329"/>
          </a:xfrm>
          <a:prstGeom prst="rect">
            <a:avLst/>
          </a:prstGeom>
          <a:noFill/>
        </p:spPr>
        <p:txBody>
          <a:bodyPr wrap="square" rtlCol="0">
            <a:spAutoFit/>
          </a:bodyPr>
          <a:lstStyle/>
          <a:p>
            <a:r>
              <a:rPr lang="zh-CN" altLang="en-US" dirty="0"/>
              <a:t>侧重于从</a:t>
            </a:r>
            <a:r>
              <a:rPr lang="en-US" altLang="zh-CN" dirty="0"/>
              <a:t>Computer Science</a:t>
            </a:r>
            <a:r>
              <a:rPr lang="zh-CN" altLang="en-US" dirty="0"/>
              <a:t>的角度来研究</a:t>
            </a:r>
            <a:r>
              <a:rPr lang="en-US" altLang="zh-CN" dirty="0"/>
              <a:t>DL</a:t>
            </a:r>
            <a:r>
              <a:rPr lang="zh-CN" altLang="en-US" dirty="0"/>
              <a:t>在投资问题上的应用</a:t>
            </a:r>
          </a:p>
        </p:txBody>
      </p:sp>
    </p:spTree>
    <p:extLst>
      <p:ext uri="{BB962C8B-B14F-4D97-AF65-F5344CB8AC3E}">
        <p14:creationId xmlns:p14="http://schemas.microsoft.com/office/powerpoint/2010/main" val="161696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3640455" y="2790190"/>
            <a:ext cx="5299075" cy="1005205"/>
          </a:xfrm>
          <a:prstGeom prst="rect">
            <a:avLst/>
          </a:prstGeom>
        </p:spPr>
      </p:pic>
      <p:pic>
        <p:nvPicPr>
          <p:cNvPr id="6" name="图片 5"/>
          <p:cNvPicPr>
            <a:picLocks noChangeAspect="1"/>
          </p:cNvPicPr>
          <p:nvPr/>
        </p:nvPicPr>
        <p:blipFill>
          <a:blip r:embed="rId4"/>
          <a:stretch>
            <a:fillRect/>
          </a:stretch>
        </p:blipFill>
        <p:spPr>
          <a:xfrm>
            <a:off x="2236470" y="1902460"/>
            <a:ext cx="4702175" cy="993775"/>
          </a:xfrm>
          <a:prstGeom prst="rect">
            <a:avLst/>
          </a:prstGeom>
        </p:spPr>
      </p:pic>
      <p:pic>
        <p:nvPicPr>
          <p:cNvPr id="2" name="图片 1"/>
          <p:cNvPicPr>
            <a:picLocks noChangeAspect="1"/>
          </p:cNvPicPr>
          <p:nvPr/>
        </p:nvPicPr>
        <p:blipFill>
          <a:blip r:embed="rId5"/>
          <a:stretch>
            <a:fillRect/>
          </a:stretch>
        </p:blipFill>
        <p:spPr>
          <a:xfrm>
            <a:off x="2880995" y="619125"/>
            <a:ext cx="3051810" cy="774065"/>
          </a:xfrm>
          <a:prstGeom prst="rect">
            <a:avLst/>
          </a:prstGeom>
        </p:spPr>
      </p:pic>
      <p:sp>
        <p:nvSpPr>
          <p:cNvPr id="11" name="标题 10"/>
          <p:cNvSpPr>
            <a:spLocks noGrp="1"/>
          </p:cNvSpPr>
          <p:nvPr>
            <p:ph type="title"/>
          </p:nvPr>
        </p:nvSpPr>
        <p:spPr/>
        <p:txBody>
          <a:bodyPr/>
          <a:lstStyle/>
          <a:p>
            <a:r>
              <a:rPr lang="zh-CN" altLang="en-US">
                <a:sym typeface="+mn-ea"/>
              </a:rPr>
              <a:t>模型</a:t>
            </a:r>
            <a:r>
              <a:rPr lang="en-US" altLang="zh-CN">
                <a:sym typeface="+mn-ea"/>
              </a:rPr>
              <a:t>——</a:t>
            </a:r>
            <a:r>
              <a:rPr lang="zh-CN" altLang="en-US">
                <a:sym typeface="+mn-ea"/>
              </a:rPr>
              <a:t>线性</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t>5</a:t>
            </a:fld>
            <a:endParaRPr lang="zh-CN" altLang="en-US" dirty="0"/>
          </a:p>
        </p:txBody>
      </p:sp>
      <p:sp>
        <p:nvSpPr>
          <p:cNvPr id="12" name="文本框 11"/>
          <p:cNvSpPr txBox="1"/>
          <p:nvPr/>
        </p:nvSpPr>
        <p:spPr>
          <a:xfrm>
            <a:off x="688340" y="1980565"/>
            <a:ext cx="10062845" cy="4707890"/>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rPr>
              <a:t>无约束： </a:t>
            </a:r>
          </a:p>
          <a:p>
            <a:pPr indent="0">
              <a:lnSpc>
                <a:spcPct val="150000"/>
              </a:lnSpc>
              <a:buFont typeface="Arial" panose="020B0604020202020204" pitchFamily="34" charset="0"/>
              <a:buNone/>
            </a:pPr>
            <a:endParaRPr lang="zh-CN" altLang="en-US" sz="2000" dirty="0">
              <a:latin typeface="Times New Roman" panose="02020603050405020304" pitchFamily="18"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rPr>
              <a:t>对损失函数修改权重：</a:t>
            </a:r>
          </a:p>
          <a:p>
            <a:pPr indent="0">
              <a:lnSpc>
                <a:spcPct val="150000"/>
              </a:lnSpc>
              <a:buFont typeface="Arial" panose="020B0604020202020204" pitchFamily="34" charset="0"/>
              <a:buNone/>
            </a:pPr>
            <a:endParaRPr lang="en-US" altLang="zh-CN" sz="2000" dirty="0">
              <a:latin typeface="Times New Roman" panose="02020603050405020304" pitchFamily="18" charset="0"/>
              <a:ea typeface="微软雅黑" panose="020B0503020204020204" pitchFamily="34" charset="-122"/>
            </a:endParaRPr>
          </a:p>
          <a:p>
            <a:pPr marL="285750" indent="-285750">
              <a:lnSpc>
                <a:spcPct val="150000"/>
              </a:lnSpc>
              <a:buFont typeface="Arial" panose="020B0604020202020204" pitchFamily="34" charset="0"/>
              <a:buChar char="•"/>
            </a:pPr>
            <a:r>
              <a:rPr lang="en-US" altLang="zh-CN" sz="2000" dirty="0">
                <a:latin typeface="Times New Roman" panose="02020603050405020304" pitchFamily="18" charset="0"/>
                <a:ea typeface="微软雅黑" panose="020B0503020204020204" pitchFamily="34" charset="-122"/>
              </a:rPr>
              <a:t>Huber</a:t>
            </a:r>
            <a:r>
              <a:rPr lang="zh-CN" altLang="en-US" sz="2000" dirty="0">
                <a:latin typeface="Times New Roman" panose="02020603050405020304" pitchFamily="18" charset="0"/>
                <a:ea typeface="微软雅黑" panose="020B0503020204020204" pitchFamily="34" charset="-122"/>
              </a:rPr>
              <a:t>稳健函数替代平方误差：</a:t>
            </a:r>
          </a:p>
          <a:p>
            <a:pPr marL="285750" indent="-285750">
              <a:lnSpc>
                <a:spcPct val="150000"/>
              </a:lnSpc>
              <a:buFont typeface="Arial" panose="020B0604020202020204" pitchFamily="34" charset="0"/>
              <a:buChar char="•"/>
            </a:pPr>
            <a:endParaRPr lang="zh-CN" altLang="en-US" sz="2000" dirty="0">
              <a:latin typeface="Times New Roman" panose="02020603050405020304" pitchFamily="18" charset="0"/>
              <a:ea typeface="微软雅黑" panose="020B0503020204020204" pitchFamily="34" charset="-122"/>
            </a:endParaRPr>
          </a:p>
          <a:p>
            <a:pPr indent="0">
              <a:lnSpc>
                <a:spcPct val="150000"/>
              </a:lnSpc>
              <a:buFont typeface="Arial" panose="020B0604020202020204" pitchFamily="34" charset="0"/>
              <a:buNone/>
            </a:pPr>
            <a:r>
              <a:rPr lang="zh-CN" altLang="en-US" sz="2000" dirty="0">
                <a:latin typeface="Times New Roman" panose="02020603050405020304" pitchFamily="18" charset="0"/>
                <a:ea typeface="微软雅黑" panose="020B0503020204020204" pitchFamily="34" charset="-122"/>
              </a:rPr>
              <a:t>（                                                                   ）</a:t>
            </a:r>
          </a:p>
          <a:p>
            <a:pPr indent="0">
              <a:lnSpc>
                <a:spcPct val="150000"/>
              </a:lnSpc>
              <a:buFont typeface="Arial" panose="020B0604020202020204" pitchFamily="34" charset="0"/>
              <a:buNone/>
            </a:pPr>
            <a:endParaRPr lang="zh-CN" altLang="en-US" sz="2000" dirty="0">
              <a:latin typeface="Times New Roman" panose="02020603050405020304" pitchFamily="18" charset="0"/>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dirty="0">
                <a:latin typeface="Times New Roman" panose="02020603050405020304" pitchFamily="18" charset="0"/>
                <a:ea typeface="微软雅黑" panose="020B0503020204020204" pitchFamily="34" charset="-122"/>
              </a:rPr>
              <a:t>带惩罚项：</a:t>
            </a:r>
          </a:p>
          <a:p>
            <a:pPr indent="0">
              <a:lnSpc>
                <a:spcPct val="150000"/>
              </a:lnSpc>
              <a:buFont typeface="Arial" panose="020B0604020202020204" pitchFamily="34" charset="0"/>
              <a:buNone/>
            </a:pPr>
            <a:r>
              <a:rPr lang="zh-CN" altLang="en-US" sz="2000" dirty="0">
                <a:latin typeface="Times New Roman" panose="02020603050405020304" pitchFamily="18" charset="0"/>
                <a:ea typeface="微软雅黑" panose="020B0503020204020204" pitchFamily="34" charset="-122"/>
              </a:rPr>
              <a:t>（</a:t>
            </a:r>
            <a:r>
              <a:rPr lang="en-US" altLang="zh-CN" sz="2000" dirty="0">
                <a:latin typeface="Times New Roman" panose="02020603050405020304" pitchFamily="18" charset="0"/>
                <a:ea typeface="微软雅黑" panose="020B0503020204020204" pitchFamily="34" charset="-122"/>
              </a:rPr>
              <a:t>Elastic Net</a:t>
            </a:r>
            <a:r>
              <a:rPr lang="zh-CN" altLang="en-US" sz="2000" dirty="0">
                <a:latin typeface="Times New Roman" panose="02020603050405020304" pitchFamily="18" charset="0"/>
                <a:ea typeface="微软雅黑" panose="020B0503020204020204" pitchFamily="34" charset="-122"/>
              </a:rPr>
              <a:t>，结合</a:t>
            </a:r>
            <a:r>
              <a:rPr lang="en-US" altLang="zh-CN" sz="2000" dirty="0">
                <a:latin typeface="Times New Roman" panose="02020603050405020304" pitchFamily="18" charset="0"/>
                <a:ea typeface="微软雅黑" panose="020B0503020204020204" pitchFamily="34" charset="-122"/>
              </a:rPr>
              <a:t>Lasso</a:t>
            </a:r>
            <a:r>
              <a:rPr lang="zh-CN" altLang="en-US" sz="2000" dirty="0">
                <a:latin typeface="Times New Roman" panose="02020603050405020304" pitchFamily="18" charset="0"/>
                <a:ea typeface="微软雅黑" panose="020B0503020204020204" pitchFamily="34" charset="-122"/>
              </a:rPr>
              <a:t>和</a:t>
            </a:r>
            <a:r>
              <a:rPr lang="en-US" altLang="zh-CN" sz="2000" dirty="0">
                <a:latin typeface="Times New Roman" panose="02020603050405020304" pitchFamily="18" charset="0"/>
                <a:ea typeface="微软雅黑" panose="020B0503020204020204" pitchFamily="34" charset="-122"/>
              </a:rPr>
              <a:t>Ridge</a:t>
            </a:r>
            <a:r>
              <a:rPr lang="zh-CN" altLang="en-US" sz="2000" dirty="0">
                <a:latin typeface="Times New Roman" panose="02020603050405020304" pitchFamily="18" charset="0"/>
                <a:ea typeface="微软雅黑" panose="020B0503020204020204" pitchFamily="34" charset="-122"/>
              </a:rPr>
              <a:t>惩罚项）</a:t>
            </a:r>
          </a:p>
        </p:txBody>
      </p:sp>
      <p:sp>
        <p:nvSpPr>
          <p:cNvPr id="5" name="文本框 4"/>
          <p:cNvSpPr txBox="1"/>
          <p:nvPr/>
        </p:nvSpPr>
        <p:spPr>
          <a:xfrm>
            <a:off x="688340" y="893445"/>
            <a:ext cx="2096135" cy="398780"/>
          </a:xfrm>
          <a:prstGeom prst="rect">
            <a:avLst/>
          </a:prstGeom>
          <a:solidFill>
            <a:srgbClr val="9C0308"/>
          </a:solidFill>
        </p:spPr>
        <p:txBody>
          <a:bodyPr wrap="square" rtlCol="0">
            <a:spAutoFit/>
          </a:bodyPr>
          <a:lstStyle/>
          <a:p>
            <a:pPr algn="ctr"/>
            <a:r>
              <a:rPr lang="zh-CN" altLang="en-US" sz="2000" dirty="0">
                <a:solidFill>
                  <a:schemeClr val="bg1"/>
                </a:solidFill>
              </a:rPr>
              <a:t>基本的线性模型</a:t>
            </a:r>
          </a:p>
        </p:txBody>
      </p:sp>
      <p:sp>
        <p:nvSpPr>
          <p:cNvPr id="3" name="文本框 2"/>
          <p:cNvSpPr txBox="1"/>
          <p:nvPr/>
        </p:nvSpPr>
        <p:spPr>
          <a:xfrm>
            <a:off x="688340" y="1581785"/>
            <a:ext cx="1356360" cy="398780"/>
          </a:xfrm>
          <a:prstGeom prst="rect">
            <a:avLst/>
          </a:prstGeom>
          <a:solidFill>
            <a:srgbClr val="9C0308"/>
          </a:solidFill>
        </p:spPr>
        <p:txBody>
          <a:bodyPr wrap="square" rtlCol="0">
            <a:spAutoFit/>
          </a:bodyPr>
          <a:lstStyle/>
          <a:p>
            <a:pPr algn="ctr"/>
            <a:r>
              <a:rPr lang="zh-CN" altLang="en-US" sz="2000" dirty="0">
                <a:solidFill>
                  <a:schemeClr val="bg1"/>
                </a:solidFill>
              </a:rPr>
              <a:t>损失函数</a:t>
            </a:r>
          </a:p>
        </p:txBody>
      </p:sp>
      <p:pic>
        <p:nvPicPr>
          <p:cNvPr id="8" name="图片 7"/>
          <p:cNvPicPr>
            <a:picLocks noChangeAspect="1"/>
          </p:cNvPicPr>
          <p:nvPr/>
        </p:nvPicPr>
        <p:blipFill>
          <a:blip r:embed="rId6"/>
          <a:stretch>
            <a:fillRect/>
          </a:stretch>
        </p:blipFill>
        <p:spPr>
          <a:xfrm>
            <a:off x="4455160" y="3795395"/>
            <a:ext cx="4928235" cy="876935"/>
          </a:xfrm>
          <a:prstGeom prst="rect">
            <a:avLst/>
          </a:prstGeom>
        </p:spPr>
      </p:pic>
      <p:pic>
        <p:nvPicPr>
          <p:cNvPr id="9" name="图片 8"/>
          <p:cNvPicPr>
            <a:picLocks noChangeAspect="1"/>
          </p:cNvPicPr>
          <p:nvPr/>
        </p:nvPicPr>
        <p:blipFill>
          <a:blip r:embed="rId7"/>
          <a:stretch>
            <a:fillRect/>
          </a:stretch>
        </p:blipFill>
        <p:spPr>
          <a:xfrm>
            <a:off x="2236470" y="5615305"/>
            <a:ext cx="3152140" cy="595630"/>
          </a:xfrm>
          <a:prstGeom prst="rect">
            <a:avLst/>
          </a:prstGeom>
        </p:spPr>
      </p:pic>
      <p:pic>
        <p:nvPicPr>
          <p:cNvPr id="10" name="图片 9"/>
          <p:cNvPicPr>
            <a:picLocks noChangeAspect="1"/>
          </p:cNvPicPr>
          <p:nvPr/>
        </p:nvPicPr>
        <p:blipFill>
          <a:blip r:embed="rId8"/>
          <a:stretch>
            <a:fillRect/>
          </a:stretch>
        </p:blipFill>
        <p:spPr>
          <a:xfrm>
            <a:off x="5388610" y="5440680"/>
            <a:ext cx="4945380" cy="945515"/>
          </a:xfrm>
          <a:prstGeom prst="rect">
            <a:avLst/>
          </a:prstGeom>
        </p:spPr>
      </p:pic>
      <p:pic>
        <p:nvPicPr>
          <p:cNvPr id="13" name="图片 12"/>
          <p:cNvPicPr>
            <a:picLocks noChangeAspect="1"/>
          </p:cNvPicPr>
          <p:nvPr/>
        </p:nvPicPr>
        <p:blipFill>
          <a:blip r:embed="rId9"/>
          <a:stretch>
            <a:fillRect/>
          </a:stretch>
        </p:blipFill>
        <p:spPr>
          <a:xfrm>
            <a:off x="1041400" y="4672330"/>
            <a:ext cx="4269740" cy="8674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DL Framework for News-oriented Stock Trend Prediction</a:t>
            </a:r>
            <a:endParaRPr lang="zh-CN" altLang="en-US" dirty="0"/>
          </a:p>
        </p:txBody>
      </p:sp>
      <p:pic>
        <p:nvPicPr>
          <p:cNvPr id="3" name="图片 2">
            <a:extLst>
              <a:ext uri="{FF2B5EF4-FFF2-40B4-BE49-F238E27FC236}">
                <a16:creationId xmlns:a16="http://schemas.microsoft.com/office/drawing/2014/main" id="{90C918E7-51BD-49F1-9956-EA2A229BE892}"/>
              </a:ext>
            </a:extLst>
          </p:cNvPr>
          <p:cNvPicPr>
            <a:picLocks noChangeAspect="1"/>
          </p:cNvPicPr>
          <p:nvPr/>
        </p:nvPicPr>
        <p:blipFill>
          <a:blip r:embed="rId3"/>
          <a:stretch>
            <a:fillRect/>
          </a:stretch>
        </p:blipFill>
        <p:spPr>
          <a:xfrm>
            <a:off x="1711099" y="4039695"/>
            <a:ext cx="8769801" cy="2724290"/>
          </a:xfrm>
          <a:prstGeom prst="rect">
            <a:avLst/>
          </a:prstGeom>
        </p:spPr>
      </p:pic>
      <p:sp>
        <p:nvSpPr>
          <p:cNvPr id="4" name="文本框 3">
            <a:extLst>
              <a:ext uri="{FF2B5EF4-FFF2-40B4-BE49-F238E27FC236}">
                <a16:creationId xmlns:a16="http://schemas.microsoft.com/office/drawing/2014/main" id="{CB67E465-FF04-47D1-AEDC-38CA530334FA}"/>
              </a:ext>
            </a:extLst>
          </p:cNvPr>
          <p:cNvSpPr txBox="1"/>
          <p:nvPr/>
        </p:nvSpPr>
        <p:spPr>
          <a:xfrm>
            <a:off x="1492024" y="1456160"/>
            <a:ext cx="10033226" cy="25545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b="1" dirty="0"/>
              <a:t>Sequential Context Dependency</a:t>
            </a:r>
            <a:r>
              <a:rPr lang="en-US" altLang="zh-CN" sz="1600" dirty="0"/>
              <a:t>: A single piece of news is very likely to be </a:t>
            </a:r>
            <a:r>
              <a:rPr lang="en-US" altLang="zh-CN" sz="1600" dirty="0" err="1"/>
              <a:t>oflow</a:t>
            </a:r>
            <a:r>
              <a:rPr lang="en-US" altLang="zh-CN" sz="1600" dirty="0"/>
              <a:t>-quality or not informative enough, human can comprehensively consider a sequence </a:t>
            </a:r>
            <a:r>
              <a:rPr lang="en-US" altLang="zh-CN" sz="1600" dirty="0" err="1"/>
              <a:t>ofrelated</a:t>
            </a:r>
            <a:r>
              <a:rPr lang="en-US" altLang="zh-CN" sz="1600" dirty="0"/>
              <a:t> recent news as a unified context of the stock and consequently make a more reliable prediction on the subsequent stock trend.</a:t>
            </a:r>
          </a:p>
          <a:p>
            <a:pPr marL="342900" indent="-342900">
              <a:buFont typeface="Arial" panose="020B0604020202020204" pitchFamily="34" charset="0"/>
              <a:buChar char="•"/>
            </a:pPr>
            <a:r>
              <a:rPr lang="en-US" altLang="zh-CN" sz="1600" b="1" dirty="0"/>
              <a:t>Diverse Influence</a:t>
            </a:r>
            <a:r>
              <a:rPr lang="en-US" altLang="zh-CN" sz="1600" dirty="0"/>
              <a:t>: The influence of different online news can be diverse greatly, human beings can discriminate them based on the intrinsic content. </a:t>
            </a:r>
          </a:p>
          <a:p>
            <a:pPr marL="342900" indent="-342900">
              <a:buFont typeface="Arial" panose="020B0604020202020204" pitchFamily="34" charset="0"/>
              <a:buChar char="•"/>
            </a:pPr>
            <a:r>
              <a:rPr lang="en-US" altLang="zh-CN" sz="1600" b="1" dirty="0"/>
              <a:t>Effective and Efficient Learning</a:t>
            </a:r>
            <a:r>
              <a:rPr lang="en-US" altLang="zh-CN" sz="1600" dirty="0"/>
              <a:t>: News cannot always provide an informative indication of the stock trend, especially when there exists only an insufficient number of news about specific stocks in a period. The diverse difficulty in news-oriented stock trend prediction task has motivated human investors to find a more effective and efficient learning process. In reality, human investors tend to first gain an overall knowledge by focusing on common occasions, and then turn to exceptional cases.</a:t>
            </a:r>
            <a:endParaRPr lang="en-US" altLang="zh-CN" sz="1600" b="1" dirty="0"/>
          </a:p>
        </p:txBody>
      </p:sp>
      <p:sp>
        <p:nvSpPr>
          <p:cNvPr id="5" name="文本框 4">
            <a:extLst>
              <a:ext uri="{FF2B5EF4-FFF2-40B4-BE49-F238E27FC236}">
                <a16:creationId xmlns:a16="http://schemas.microsoft.com/office/drawing/2014/main" id="{75BBA26E-A8EA-4C38-92B0-F234DD1D0919}"/>
              </a:ext>
            </a:extLst>
          </p:cNvPr>
          <p:cNvSpPr txBox="1"/>
          <p:nvPr/>
        </p:nvSpPr>
        <p:spPr>
          <a:xfrm>
            <a:off x="1492024" y="1056050"/>
            <a:ext cx="8280626" cy="400110"/>
          </a:xfrm>
          <a:prstGeom prst="rect">
            <a:avLst/>
          </a:prstGeom>
          <a:solidFill>
            <a:srgbClr val="9C0308"/>
          </a:solidFill>
        </p:spPr>
        <p:txBody>
          <a:bodyPr wrap="square" rtlCol="0">
            <a:spAutoFit/>
          </a:bodyPr>
          <a:lstStyle/>
          <a:p>
            <a:pPr algn="ctr"/>
            <a:r>
              <a:rPr lang="en-US" altLang="zh-CN" sz="2000" dirty="0">
                <a:solidFill>
                  <a:schemeClr val="bg1"/>
                </a:solidFill>
              </a:rPr>
              <a:t>imitate the learning process of human beings facing such chaotic online news</a:t>
            </a:r>
          </a:p>
        </p:txBody>
      </p:sp>
      <p:sp>
        <p:nvSpPr>
          <p:cNvPr id="10" name="矩形 9">
            <a:extLst>
              <a:ext uri="{FF2B5EF4-FFF2-40B4-BE49-F238E27FC236}">
                <a16:creationId xmlns:a16="http://schemas.microsoft.com/office/drawing/2014/main" id="{3236189C-D097-4A72-BEDD-FC2D2FE38D2D}"/>
              </a:ext>
            </a:extLst>
          </p:cNvPr>
          <p:cNvSpPr/>
          <p:nvPr/>
        </p:nvSpPr>
        <p:spPr>
          <a:xfrm>
            <a:off x="1492024" y="1427170"/>
            <a:ext cx="10033226" cy="13060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3838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DL Framework for News-oriented Stock Trend Prediction</a:t>
            </a:r>
            <a:endParaRPr lang="zh-CN" altLang="en-US" dirty="0"/>
          </a:p>
        </p:txBody>
      </p:sp>
      <p:sp>
        <p:nvSpPr>
          <p:cNvPr id="4" name="文本框 3">
            <a:extLst>
              <a:ext uri="{FF2B5EF4-FFF2-40B4-BE49-F238E27FC236}">
                <a16:creationId xmlns:a16="http://schemas.microsoft.com/office/drawing/2014/main" id="{CB67E465-FF04-47D1-AEDC-38CA530334FA}"/>
              </a:ext>
            </a:extLst>
          </p:cNvPr>
          <p:cNvSpPr txBox="1"/>
          <p:nvPr/>
        </p:nvSpPr>
        <p:spPr>
          <a:xfrm>
            <a:off x="1492024" y="1456160"/>
            <a:ext cx="10033226" cy="25545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b="1" dirty="0"/>
              <a:t>Sequential Context Dependency</a:t>
            </a:r>
            <a:r>
              <a:rPr lang="en-US" altLang="zh-CN" sz="1600" dirty="0"/>
              <a:t>: A single piece of news is very likely to be </a:t>
            </a:r>
            <a:r>
              <a:rPr lang="en-US" altLang="zh-CN" sz="1600" dirty="0" err="1"/>
              <a:t>oflow</a:t>
            </a:r>
            <a:r>
              <a:rPr lang="en-US" altLang="zh-CN" sz="1600" dirty="0"/>
              <a:t>-quality or not informative enough, human can comprehensively consider a sequence </a:t>
            </a:r>
            <a:r>
              <a:rPr lang="en-US" altLang="zh-CN" sz="1600" dirty="0" err="1"/>
              <a:t>ofrelated</a:t>
            </a:r>
            <a:r>
              <a:rPr lang="en-US" altLang="zh-CN" sz="1600" dirty="0"/>
              <a:t> recent news as a unified context of the stock and consequently make a more reliable prediction on the subsequent stock trend.</a:t>
            </a:r>
          </a:p>
          <a:p>
            <a:pPr marL="342900" indent="-342900">
              <a:buFont typeface="Arial" panose="020B0604020202020204" pitchFamily="34" charset="0"/>
              <a:buChar char="•"/>
            </a:pPr>
            <a:r>
              <a:rPr lang="en-US" altLang="zh-CN" sz="1600" b="1" dirty="0"/>
              <a:t>Diverse Influence</a:t>
            </a:r>
            <a:r>
              <a:rPr lang="en-US" altLang="zh-CN" sz="1600" dirty="0"/>
              <a:t>: The influence of different online news can be diverse greatly, human beings can discriminate them based on the intrinsic content. </a:t>
            </a:r>
          </a:p>
          <a:p>
            <a:pPr marL="342900" indent="-342900">
              <a:buFont typeface="Arial" panose="020B0604020202020204" pitchFamily="34" charset="0"/>
              <a:buChar char="•"/>
            </a:pPr>
            <a:r>
              <a:rPr lang="en-US" altLang="zh-CN" sz="1600" b="1" dirty="0"/>
              <a:t>Effective and Efficient Learning</a:t>
            </a:r>
            <a:r>
              <a:rPr lang="en-US" altLang="zh-CN" sz="1600" dirty="0"/>
              <a:t>: News cannot always provide an informative indication of the stock trend, especially when there exists only an insufficient number of news about specific stocks in a period. The diverse difficulty in news-oriented stock trend prediction task has motivated human investors to find a more effective and efficient learning process. In reality, human investors tend to first gain an overall knowledge by focusing on common occasions, and then turn to exceptional cases.</a:t>
            </a:r>
            <a:endParaRPr lang="en-US" altLang="zh-CN" sz="1600" b="1" dirty="0"/>
          </a:p>
        </p:txBody>
      </p:sp>
      <p:sp>
        <p:nvSpPr>
          <p:cNvPr id="5" name="文本框 4">
            <a:extLst>
              <a:ext uri="{FF2B5EF4-FFF2-40B4-BE49-F238E27FC236}">
                <a16:creationId xmlns:a16="http://schemas.microsoft.com/office/drawing/2014/main" id="{75BBA26E-A8EA-4C38-92B0-F234DD1D0919}"/>
              </a:ext>
            </a:extLst>
          </p:cNvPr>
          <p:cNvSpPr txBox="1"/>
          <p:nvPr/>
        </p:nvSpPr>
        <p:spPr>
          <a:xfrm>
            <a:off x="1492024" y="1056050"/>
            <a:ext cx="8280626" cy="400110"/>
          </a:xfrm>
          <a:prstGeom prst="rect">
            <a:avLst/>
          </a:prstGeom>
          <a:solidFill>
            <a:srgbClr val="9C0308"/>
          </a:solidFill>
        </p:spPr>
        <p:txBody>
          <a:bodyPr wrap="square" rtlCol="0">
            <a:spAutoFit/>
          </a:bodyPr>
          <a:lstStyle/>
          <a:p>
            <a:pPr algn="ctr"/>
            <a:r>
              <a:rPr lang="en-US" altLang="zh-CN" sz="2000" dirty="0">
                <a:solidFill>
                  <a:schemeClr val="bg1"/>
                </a:solidFill>
              </a:rPr>
              <a:t>imitate the learning process of human beings facing such chaotic online news</a:t>
            </a:r>
          </a:p>
        </p:txBody>
      </p:sp>
      <p:pic>
        <p:nvPicPr>
          <p:cNvPr id="6" name="图片 5">
            <a:extLst>
              <a:ext uri="{FF2B5EF4-FFF2-40B4-BE49-F238E27FC236}">
                <a16:creationId xmlns:a16="http://schemas.microsoft.com/office/drawing/2014/main" id="{89E1F811-D591-4BA5-8D68-E69119FD3888}"/>
              </a:ext>
            </a:extLst>
          </p:cNvPr>
          <p:cNvPicPr>
            <a:picLocks noChangeAspect="1"/>
          </p:cNvPicPr>
          <p:nvPr/>
        </p:nvPicPr>
        <p:blipFill>
          <a:blip r:embed="rId3"/>
          <a:stretch>
            <a:fillRect/>
          </a:stretch>
        </p:blipFill>
        <p:spPr>
          <a:xfrm>
            <a:off x="3028825" y="4090060"/>
            <a:ext cx="5630793" cy="2748890"/>
          </a:xfrm>
          <a:prstGeom prst="rect">
            <a:avLst/>
          </a:prstGeom>
        </p:spPr>
      </p:pic>
      <p:sp>
        <p:nvSpPr>
          <p:cNvPr id="13" name="矩形 12">
            <a:extLst>
              <a:ext uri="{FF2B5EF4-FFF2-40B4-BE49-F238E27FC236}">
                <a16:creationId xmlns:a16="http://schemas.microsoft.com/office/drawing/2014/main" id="{996B5DC0-D4A8-4006-ADF7-20AD7E929E5F}"/>
              </a:ext>
            </a:extLst>
          </p:cNvPr>
          <p:cNvSpPr/>
          <p:nvPr/>
        </p:nvSpPr>
        <p:spPr>
          <a:xfrm>
            <a:off x="1492024" y="2713045"/>
            <a:ext cx="10033226" cy="13060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019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Problem Statement</a:t>
            </a:r>
            <a:endParaRPr lang="zh-CN" altLang="en-US" dirty="0"/>
          </a:p>
        </p:txBody>
      </p:sp>
      <p:pic>
        <p:nvPicPr>
          <p:cNvPr id="8" name="图片 7">
            <a:extLst>
              <a:ext uri="{FF2B5EF4-FFF2-40B4-BE49-F238E27FC236}">
                <a16:creationId xmlns:a16="http://schemas.microsoft.com/office/drawing/2014/main" id="{BBD23ACB-EDD1-4E1D-8182-4BEEE1ED99A4}"/>
              </a:ext>
            </a:extLst>
          </p:cNvPr>
          <p:cNvPicPr>
            <a:picLocks noChangeAspect="1"/>
          </p:cNvPicPr>
          <p:nvPr/>
        </p:nvPicPr>
        <p:blipFill>
          <a:blip r:embed="rId3"/>
          <a:stretch>
            <a:fillRect/>
          </a:stretch>
        </p:blipFill>
        <p:spPr>
          <a:xfrm>
            <a:off x="3662834" y="2470137"/>
            <a:ext cx="3968954" cy="488975"/>
          </a:xfrm>
          <a:prstGeom prst="rect">
            <a:avLst/>
          </a:prstGeom>
        </p:spPr>
      </p:pic>
      <p:sp>
        <p:nvSpPr>
          <p:cNvPr id="9" name="文本框 8">
            <a:extLst>
              <a:ext uri="{FF2B5EF4-FFF2-40B4-BE49-F238E27FC236}">
                <a16:creationId xmlns:a16="http://schemas.microsoft.com/office/drawing/2014/main" id="{86127556-F2D8-43C6-B2DF-F70CAAAE6891}"/>
              </a:ext>
            </a:extLst>
          </p:cNvPr>
          <p:cNvSpPr txBox="1"/>
          <p:nvPr/>
        </p:nvSpPr>
        <p:spPr>
          <a:xfrm>
            <a:off x="1933575" y="1925374"/>
            <a:ext cx="8743950" cy="382225"/>
          </a:xfrm>
          <a:prstGeom prst="rect">
            <a:avLst/>
          </a:prstGeom>
          <a:noFill/>
        </p:spPr>
        <p:txBody>
          <a:bodyPr wrap="square" rtlCol="0">
            <a:spAutoFit/>
          </a:bodyPr>
          <a:lstStyle/>
          <a:p>
            <a:r>
              <a:rPr lang="en-US" altLang="zh-CN" dirty="0"/>
              <a:t>Given a date t and a stock s. The </a:t>
            </a:r>
            <a:r>
              <a:rPr lang="en-US" altLang="zh-CN" b="1" dirty="0"/>
              <a:t>Rise Percent </a:t>
            </a:r>
            <a:r>
              <a:rPr lang="en-US" altLang="zh-CN" dirty="0"/>
              <a:t>is </a:t>
            </a:r>
            <a:endParaRPr lang="zh-CN" altLang="en-US" dirty="0"/>
          </a:p>
        </p:txBody>
      </p:sp>
      <p:sp>
        <p:nvSpPr>
          <p:cNvPr id="10" name="文本框 9">
            <a:extLst>
              <a:ext uri="{FF2B5EF4-FFF2-40B4-BE49-F238E27FC236}">
                <a16:creationId xmlns:a16="http://schemas.microsoft.com/office/drawing/2014/main" id="{D897E3DA-B656-4ABF-A943-7D7E2140E6CE}"/>
              </a:ext>
            </a:extLst>
          </p:cNvPr>
          <p:cNvSpPr txBox="1"/>
          <p:nvPr/>
        </p:nvSpPr>
        <p:spPr>
          <a:xfrm>
            <a:off x="1933575" y="3237887"/>
            <a:ext cx="8743950" cy="646331"/>
          </a:xfrm>
          <a:prstGeom prst="rect">
            <a:avLst/>
          </a:prstGeom>
          <a:noFill/>
        </p:spPr>
        <p:txBody>
          <a:bodyPr wrap="square" rtlCol="0">
            <a:spAutoFit/>
          </a:bodyPr>
          <a:lstStyle/>
          <a:p>
            <a:r>
              <a:rPr lang="en-US" altLang="zh-CN" dirty="0"/>
              <a:t>Then divide rise percent into three classes: </a:t>
            </a:r>
            <a:r>
              <a:rPr lang="en-US" altLang="zh-CN" b="1" dirty="0"/>
              <a:t>DOWN, UP, and PRESERVE</a:t>
            </a:r>
            <a:r>
              <a:rPr lang="en-US" altLang="zh-CN" dirty="0"/>
              <a:t>, representing the significant dropping, rising, and steady stock trend on the next date, respectively.</a:t>
            </a:r>
            <a:endParaRPr lang="zh-CN" altLang="en-US" dirty="0"/>
          </a:p>
        </p:txBody>
      </p:sp>
      <p:sp>
        <p:nvSpPr>
          <p:cNvPr id="16" name="文本框 15">
            <a:extLst>
              <a:ext uri="{FF2B5EF4-FFF2-40B4-BE49-F238E27FC236}">
                <a16:creationId xmlns:a16="http://schemas.microsoft.com/office/drawing/2014/main" id="{663B4F01-EC04-4FB2-B656-2A61C33DA25E}"/>
              </a:ext>
            </a:extLst>
          </p:cNvPr>
          <p:cNvSpPr txBox="1"/>
          <p:nvPr/>
        </p:nvSpPr>
        <p:spPr>
          <a:xfrm>
            <a:off x="1933575" y="4276319"/>
            <a:ext cx="9491191" cy="1477328"/>
          </a:xfrm>
          <a:prstGeom prst="rect">
            <a:avLst/>
          </a:prstGeom>
          <a:noFill/>
        </p:spPr>
        <p:txBody>
          <a:bodyPr wrap="square">
            <a:spAutoFit/>
          </a:bodyPr>
          <a:lstStyle/>
          <a:p>
            <a:r>
              <a:rPr lang="en-US" altLang="zh-CN" b="1" dirty="0"/>
              <a:t>The </a:t>
            </a:r>
            <a:r>
              <a:rPr lang="zh-CN" altLang="en-US" b="1" dirty="0"/>
              <a:t>stock trend prediction task</a:t>
            </a:r>
            <a:r>
              <a:rPr lang="en-US" altLang="zh-CN" dirty="0"/>
              <a:t>:</a:t>
            </a:r>
          </a:p>
          <a:p>
            <a:r>
              <a:rPr lang="en-US" altLang="zh-CN" dirty="0"/>
              <a:t>given the length </a:t>
            </a:r>
            <a:r>
              <a:rPr lang="en-US" altLang="zh-CN" dirty="0" err="1"/>
              <a:t>ofa</a:t>
            </a:r>
            <a:r>
              <a:rPr lang="en-US" altLang="zh-CN" dirty="0"/>
              <a:t> time </a:t>
            </a:r>
            <a:r>
              <a:rPr lang="en-US" altLang="zh-CN" dirty="0" err="1"/>
              <a:t>sequenceN</a:t>
            </a:r>
            <a:r>
              <a:rPr lang="en-US" altLang="zh-CN" dirty="0"/>
              <a:t>, the stock s and date t, the goal is to use the news corpus sequence from time t−N to t−1, denoted as [Ct−N,Ct−N+1, ...,Ct−1], to predict the class </a:t>
            </a:r>
            <a:r>
              <a:rPr lang="en-US" altLang="zh-CN" dirty="0" err="1"/>
              <a:t>ofRise_Percent</a:t>
            </a:r>
            <a:r>
              <a:rPr lang="en-US" altLang="zh-CN" dirty="0"/>
              <a:t>(t), i.e. DOWN, UP, or PRESERVE. Note that each news corpus Ci contains a set of news with the size of L, Ci = [ni1, ni2, ..., </a:t>
            </a:r>
            <a:r>
              <a:rPr lang="en-US" altLang="zh-CN" dirty="0" err="1"/>
              <a:t>niL</a:t>
            </a:r>
            <a:r>
              <a:rPr lang="en-US" altLang="zh-CN" dirty="0"/>
              <a:t>], denoting L related news on date </a:t>
            </a:r>
            <a:r>
              <a:rPr lang="en-US" altLang="zh-CN" dirty="0" err="1"/>
              <a:t>i</a:t>
            </a:r>
            <a:r>
              <a:rPr lang="en-US" altLang="zh-CN" dirty="0"/>
              <a:t>.</a:t>
            </a:r>
            <a:endParaRPr lang="zh-CN" altLang="en-US" dirty="0"/>
          </a:p>
        </p:txBody>
      </p:sp>
    </p:spTree>
    <p:extLst>
      <p:ext uri="{BB962C8B-B14F-4D97-AF65-F5344CB8AC3E}">
        <p14:creationId xmlns:p14="http://schemas.microsoft.com/office/powerpoint/2010/main" val="2382419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Hybrid Attention Network (HAN)</a:t>
            </a:r>
            <a:endParaRPr lang="zh-CN" altLang="en-US" dirty="0"/>
          </a:p>
        </p:txBody>
      </p:sp>
      <p:pic>
        <p:nvPicPr>
          <p:cNvPr id="3" name="图片 2">
            <a:extLst>
              <a:ext uri="{FF2B5EF4-FFF2-40B4-BE49-F238E27FC236}">
                <a16:creationId xmlns:a16="http://schemas.microsoft.com/office/drawing/2014/main" id="{89BEB809-E338-4B25-89F6-D3DD6B3AE00F}"/>
              </a:ext>
            </a:extLst>
          </p:cNvPr>
          <p:cNvPicPr>
            <a:picLocks noChangeAspect="1"/>
          </p:cNvPicPr>
          <p:nvPr/>
        </p:nvPicPr>
        <p:blipFill>
          <a:blip r:embed="rId3"/>
          <a:stretch>
            <a:fillRect/>
          </a:stretch>
        </p:blipFill>
        <p:spPr>
          <a:xfrm>
            <a:off x="0" y="946022"/>
            <a:ext cx="5641750" cy="5835778"/>
          </a:xfrm>
          <a:prstGeom prst="rect">
            <a:avLst/>
          </a:prstGeom>
        </p:spPr>
      </p:pic>
      <p:cxnSp>
        <p:nvCxnSpPr>
          <p:cNvPr id="5" name="直接箭头连接符 4">
            <a:extLst>
              <a:ext uri="{FF2B5EF4-FFF2-40B4-BE49-F238E27FC236}">
                <a16:creationId xmlns:a16="http://schemas.microsoft.com/office/drawing/2014/main" id="{09198A90-6A79-453B-91AE-FCDD3B3737EF}"/>
              </a:ext>
            </a:extLst>
          </p:cNvPr>
          <p:cNvCxnSpPr/>
          <p:nvPr/>
        </p:nvCxnSpPr>
        <p:spPr>
          <a:xfrm flipH="1" flipV="1">
            <a:off x="3667125" y="4943475"/>
            <a:ext cx="2428875" cy="58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C605A1-50C3-47A5-B03A-F579190454C1}"/>
                  </a:ext>
                </a:extLst>
              </p:cNvPr>
              <p:cNvSpPr txBox="1"/>
              <p:nvPr/>
            </p:nvSpPr>
            <p:spPr>
              <a:xfrm>
                <a:off x="6172200" y="5291137"/>
                <a:ext cx="3212875" cy="1097032"/>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𝑛</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𝑗</m:t>
                        </m:r>
                      </m:sub>
                    </m:sSub>
                  </m:oMath>
                </a14:m>
                <a:r>
                  <a:rPr lang="en-US" altLang="zh-CN" sz="1600" dirty="0"/>
                  <a:t>represent the information of  the </a:t>
                </a:r>
                <a:r>
                  <a:rPr lang="en-US" altLang="zh-CN" sz="1600" dirty="0" err="1"/>
                  <a:t>jth</a:t>
                </a:r>
                <a:r>
                  <a:rPr lang="en-US" altLang="zh-CN" sz="1600" dirty="0"/>
                  <a:t> News on the </a:t>
                </a:r>
                <a:r>
                  <a:rPr lang="en-US" altLang="zh-CN" sz="1600" dirty="0" err="1"/>
                  <a:t>ith</a:t>
                </a:r>
                <a:r>
                  <a:rPr lang="en-US" altLang="zh-CN" sz="1600" dirty="0"/>
                  <a:t> date, by averaging the word embeddings of the words in this news.</a:t>
                </a:r>
                <a:endParaRPr lang="zh-CN" altLang="en-US" sz="1600" dirty="0"/>
              </a:p>
            </p:txBody>
          </p:sp>
        </mc:Choice>
        <mc:Fallback xmlns="">
          <p:sp>
            <p:nvSpPr>
              <p:cNvPr id="6" name="文本框 5">
                <a:extLst>
                  <a:ext uri="{FF2B5EF4-FFF2-40B4-BE49-F238E27FC236}">
                    <a16:creationId xmlns:a16="http://schemas.microsoft.com/office/drawing/2014/main" id="{B5C605A1-50C3-47A5-B03A-F579190454C1}"/>
                  </a:ext>
                </a:extLst>
              </p:cNvPr>
              <p:cNvSpPr txBox="1">
                <a:spLocks noRot="1" noChangeAspect="1" noMove="1" noResize="1" noEditPoints="1" noAdjustHandles="1" noChangeArrowheads="1" noChangeShapeType="1" noTextEdit="1"/>
              </p:cNvSpPr>
              <p:nvPr/>
            </p:nvSpPr>
            <p:spPr>
              <a:xfrm>
                <a:off x="6172200" y="5291137"/>
                <a:ext cx="3212875" cy="1097032"/>
              </a:xfrm>
              <a:prstGeom prst="rect">
                <a:avLst/>
              </a:prstGeom>
              <a:blipFill>
                <a:blip r:embed="rId4"/>
                <a:stretch>
                  <a:fillRect l="-1139" t="-1111" r="-1898" b="-6111"/>
                </a:stretch>
              </a:blipFill>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50D47AF1-E9E2-498B-89A4-BA8D7E6C7A24}"/>
              </a:ext>
            </a:extLst>
          </p:cNvPr>
          <p:cNvCxnSpPr>
            <a:cxnSpLocks/>
          </p:cNvCxnSpPr>
          <p:nvPr/>
        </p:nvCxnSpPr>
        <p:spPr>
          <a:xfrm flipH="1" flipV="1">
            <a:off x="5524502" y="4345662"/>
            <a:ext cx="857248" cy="131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D4689ED-2077-44BD-B9A2-5D6C2AC90088}"/>
              </a:ext>
            </a:extLst>
          </p:cNvPr>
          <p:cNvSpPr txBox="1"/>
          <p:nvPr/>
        </p:nvSpPr>
        <p:spPr>
          <a:xfrm>
            <a:off x="6550252" y="3878937"/>
            <a:ext cx="3631973" cy="1077218"/>
          </a:xfrm>
          <a:prstGeom prst="rect">
            <a:avLst/>
          </a:prstGeom>
          <a:noFill/>
        </p:spPr>
        <p:txBody>
          <a:bodyPr wrap="square" rtlCol="0">
            <a:spAutoFit/>
          </a:bodyPr>
          <a:lstStyle/>
          <a:p>
            <a:r>
              <a:rPr lang="en-US" altLang="zh-CN" sz="1600" dirty="0"/>
              <a:t>Remember the </a:t>
            </a:r>
            <a:r>
              <a:rPr lang="en-US" altLang="zh-CN" sz="1600" b="1" dirty="0"/>
              <a:t>Diverse Influence property</a:t>
            </a:r>
            <a:r>
              <a:rPr lang="en-US" altLang="zh-CN" sz="1600" dirty="0"/>
              <a:t> of financial news </a:t>
            </a:r>
            <a:r>
              <a:rPr lang="en-US" altLang="zh-CN" sz="1600" dirty="0">
                <a:sym typeface="Wingdings" panose="05000000000000000000" pitchFamily="2" charset="2"/>
              </a:rPr>
              <a:t></a:t>
            </a:r>
            <a:r>
              <a:rPr lang="en-US" altLang="zh-CN" sz="1600" dirty="0"/>
              <a:t>?In this attention layer the model will decide the importance of each news in a date.   </a:t>
            </a:r>
            <a:endParaRPr lang="zh-CN" altLang="en-US" sz="1600" dirty="0"/>
          </a:p>
        </p:txBody>
      </p:sp>
      <p:cxnSp>
        <p:nvCxnSpPr>
          <p:cNvPr id="18" name="直接箭头连接符 17">
            <a:extLst>
              <a:ext uri="{FF2B5EF4-FFF2-40B4-BE49-F238E27FC236}">
                <a16:creationId xmlns:a16="http://schemas.microsoft.com/office/drawing/2014/main" id="{0053DC19-B8AF-4D69-8ED9-AD84AF8C3C6D}"/>
              </a:ext>
            </a:extLst>
          </p:cNvPr>
          <p:cNvCxnSpPr/>
          <p:nvPr/>
        </p:nvCxnSpPr>
        <p:spPr>
          <a:xfrm flipH="1">
            <a:off x="4152900" y="3714750"/>
            <a:ext cx="1600200" cy="164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1B330A6-FF4F-434D-8B02-54DA08A56B5A}"/>
                  </a:ext>
                </a:extLst>
              </p:cNvPr>
              <p:cNvSpPr txBox="1"/>
              <p:nvPr/>
            </p:nvSpPr>
            <p:spPr>
              <a:xfrm>
                <a:off x="5848350" y="3474839"/>
                <a:ext cx="5743575" cy="338554"/>
              </a:xfrm>
              <a:prstGeom prst="rect">
                <a:avLst/>
              </a:prstGeom>
              <a:noFill/>
            </p:spPr>
            <p:txBody>
              <a:bodyPr wrap="square" rtlCol="0">
                <a:spAutoFit/>
              </a:bodyPr>
              <a:lstStyle/>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𝑖</m:t>
                        </m:r>
                      </m:sub>
                    </m:sSub>
                  </m:oMath>
                </a14:m>
                <a:r>
                  <a:rPr lang="zh-CN" altLang="en-US" sz="1600" dirty="0"/>
                  <a:t> </a:t>
                </a:r>
                <a:r>
                  <a:rPr lang="en-US" altLang="zh-CN" sz="1600" dirty="0"/>
                  <a:t>represents the information of all news on the </a:t>
                </a:r>
                <a:r>
                  <a:rPr lang="en-US" altLang="zh-CN" sz="1600" dirty="0" err="1"/>
                  <a:t>ith</a:t>
                </a:r>
                <a:r>
                  <a:rPr lang="en-US" altLang="zh-CN" sz="1600" dirty="0"/>
                  <a:t> date.</a:t>
                </a:r>
                <a:endParaRPr lang="zh-CN" altLang="en-US" sz="1600" dirty="0"/>
              </a:p>
            </p:txBody>
          </p:sp>
        </mc:Choice>
        <mc:Fallback xmlns="">
          <p:sp>
            <p:nvSpPr>
              <p:cNvPr id="19" name="文本框 18">
                <a:extLst>
                  <a:ext uri="{FF2B5EF4-FFF2-40B4-BE49-F238E27FC236}">
                    <a16:creationId xmlns:a16="http://schemas.microsoft.com/office/drawing/2014/main" id="{21B330A6-FF4F-434D-8B02-54DA08A56B5A}"/>
                  </a:ext>
                </a:extLst>
              </p:cNvPr>
              <p:cNvSpPr txBox="1">
                <a:spLocks noRot="1" noChangeAspect="1" noMove="1" noResize="1" noEditPoints="1" noAdjustHandles="1" noChangeArrowheads="1" noChangeShapeType="1" noTextEdit="1"/>
              </p:cNvSpPr>
              <p:nvPr/>
            </p:nvSpPr>
            <p:spPr>
              <a:xfrm>
                <a:off x="5848350" y="3474839"/>
                <a:ext cx="5743575" cy="338554"/>
              </a:xfrm>
              <a:prstGeom prst="rect">
                <a:avLst/>
              </a:prstGeom>
              <a:blipFill>
                <a:blip r:embed="rId5"/>
                <a:stretch>
                  <a:fillRect t="-5357" b="-21429"/>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id="{F7206319-4FAD-417A-8A3C-4B849E551022}"/>
              </a:ext>
            </a:extLst>
          </p:cNvPr>
          <p:cNvCxnSpPr>
            <a:cxnSpLocks/>
          </p:cNvCxnSpPr>
          <p:nvPr/>
        </p:nvCxnSpPr>
        <p:spPr>
          <a:xfrm flipH="1">
            <a:off x="5524502" y="3088362"/>
            <a:ext cx="733423" cy="15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534B492-B902-4439-BA6A-FE14CCDD12CF}"/>
              </a:ext>
            </a:extLst>
          </p:cNvPr>
          <p:cNvSpPr txBox="1"/>
          <p:nvPr/>
        </p:nvSpPr>
        <p:spPr>
          <a:xfrm>
            <a:off x="6257925" y="2768412"/>
            <a:ext cx="4181475" cy="584775"/>
          </a:xfrm>
          <a:prstGeom prst="rect">
            <a:avLst/>
          </a:prstGeom>
          <a:noFill/>
        </p:spPr>
        <p:txBody>
          <a:bodyPr wrap="square" rtlCol="0">
            <a:spAutoFit/>
          </a:bodyPr>
          <a:lstStyle/>
          <a:p>
            <a:r>
              <a:rPr lang="en-US" altLang="zh-CN" sz="1600" dirty="0"/>
              <a:t>Bidirectional GRU Layer(RNN-based) can encode the temporal sequence of corpus vectors.</a:t>
            </a:r>
            <a:endParaRPr lang="zh-CN" altLang="en-US" sz="1600" dirty="0"/>
          </a:p>
        </p:txBody>
      </p:sp>
      <p:cxnSp>
        <p:nvCxnSpPr>
          <p:cNvPr id="25" name="直接箭头连接符 24">
            <a:extLst>
              <a:ext uri="{FF2B5EF4-FFF2-40B4-BE49-F238E27FC236}">
                <a16:creationId xmlns:a16="http://schemas.microsoft.com/office/drawing/2014/main" id="{AD40C491-CD28-4F9C-9A47-B0AA5C25A52C}"/>
              </a:ext>
            </a:extLst>
          </p:cNvPr>
          <p:cNvCxnSpPr/>
          <p:nvPr/>
        </p:nvCxnSpPr>
        <p:spPr>
          <a:xfrm flipH="1">
            <a:off x="5524502" y="2352675"/>
            <a:ext cx="647698" cy="6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261F3BC-BCA7-44AE-911D-1DAD665B1FD9}"/>
              </a:ext>
            </a:extLst>
          </p:cNvPr>
          <p:cNvSpPr txBox="1"/>
          <p:nvPr/>
        </p:nvSpPr>
        <p:spPr>
          <a:xfrm>
            <a:off x="6172200" y="2108150"/>
            <a:ext cx="4800600" cy="584775"/>
          </a:xfrm>
          <a:prstGeom prst="rect">
            <a:avLst/>
          </a:prstGeom>
          <a:noFill/>
        </p:spPr>
        <p:txBody>
          <a:bodyPr wrap="square" rtlCol="0">
            <a:spAutoFit/>
          </a:bodyPr>
          <a:lstStyle/>
          <a:p>
            <a:r>
              <a:rPr lang="en-US" altLang="zh-CN" sz="1600" dirty="0"/>
              <a:t>In this attention layer the model will decide the temporal importance of corpus sequence.</a:t>
            </a:r>
            <a:endParaRPr lang="zh-CN" altLang="en-US" sz="1600" dirty="0"/>
          </a:p>
        </p:txBody>
      </p:sp>
      <p:sp>
        <p:nvSpPr>
          <p:cNvPr id="27" name="右大括号 26">
            <a:extLst>
              <a:ext uri="{FF2B5EF4-FFF2-40B4-BE49-F238E27FC236}">
                <a16:creationId xmlns:a16="http://schemas.microsoft.com/office/drawing/2014/main" id="{D3A14E1E-FDDA-411D-AC0A-55D51490FFBA}"/>
              </a:ext>
            </a:extLst>
          </p:cNvPr>
          <p:cNvSpPr/>
          <p:nvPr/>
        </p:nvSpPr>
        <p:spPr>
          <a:xfrm>
            <a:off x="10286999" y="2209800"/>
            <a:ext cx="376961" cy="1152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38D98EEE-CAC1-4A54-B8B6-8DD8F2EC0BFB}"/>
              </a:ext>
            </a:extLst>
          </p:cNvPr>
          <p:cNvCxnSpPr/>
          <p:nvPr/>
        </p:nvCxnSpPr>
        <p:spPr>
          <a:xfrm flipH="1">
            <a:off x="3667125" y="1419225"/>
            <a:ext cx="2883127" cy="171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747D639C-76CF-4084-97C0-DDA6403B81A1}"/>
              </a:ext>
            </a:extLst>
          </p:cNvPr>
          <p:cNvSpPr txBox="1"/>
          <p:nvPr/>
        </p:nvSpPr>
        <p:spPr>
          <a:xfrm>
            <a:off x="6550252" y="1194878"/>
            <a:ext cx="3057525" cy="338554"/>
          </a:xfrm>
          <a:prstGeom prst="rect">
            <a:avLst/>
          </a:prstGeom>
          <a:noFill/>
        </p:spPr>
        <p:txBody>
          <a:bodyPr wrap="square" rtlCol="0">
            <a:spAutoFit/>
          </a:bodyPr>
          <a:lstStyle/>
          <a:p>
            <a:r>
              <a:rPr lang="en-US" altLang="zh-CN" sz="1600" dirty="0"/>
              <a:t>Fully Connected Layer(MLP)</a:t>
            </a:r>
            <a:endParaRPr lang="zh-CN" altLang="en-US" sz="1600" dirty="0"/>
          </a:p>
        </p:txBody>
      </p:sp>
      <p:sp>
        <p:nvSpPr>
          <p:cNvPr id="31" name="文本框 30">
            <a:extLst>
              <a:ext uri="{FF2B5EF4-FFF2-40B4-BE49-F238E27FC236}">
                <a16:creationId xmlns:a16="http://schemas.microsoft.com/office/drawing/2014/main" id="{5EF98E41-958E-4863-9799-8A379FAF788F}"/>
              </a:ext>
            </a:extLst>
          </p:cNvPr>
          <p:cNvSpPr txBox="1"/>
          <p:nvPr/>
        </p:nvSpPr>
        <p:spPr>
          <a:xfrm>
            <a:off x="10663960" y="2310199"/>
            <a:ext cx="1242290" cy="830997"/>
          </a:xfrm>
          <a:prstGeom prst="rect">
            <a:avLst/>
          </a:prstGeom>
          <a:noFill/>
        </p:spPr>
        <p:txBody>
          <a:bodyPr wrap="square" rtlCol="0">
            <a:spAutoFit/>
          </a:bodyPr>
          <a:lstStyle/>
          <a:p>
            <a:r>
              <a:rPr lang="en-US" altLang="zh-CN" sz="1600" b="1" dirty="0"/>
              <a:t>Sequential Context Dependency </a:t>
            </a:r>
            <a:endParaRPr lang="zh-CN" altLang="en-US" sz="1600" b="1" dirty="0"/>
          </a:p>
        </p:txBody>
      </p:sp>
    </p:spTree>
    <p:extLst>
      <p:ext uri="{BB962C8B-B14F-4D97-AF65-F5344CB8AC3E}">
        <p14:creationId xmlns:p14="http://schemas.microsoft.com/office/powerpoint/2010/main" val="2427539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Self-paced Learning Mechanism</a:t>
            </a:r>
            <a:endParaRPr lang="zh-CN" altLang="en-US" dirty="0"/>
          </a:p>
        </p:txBody>
      </p:sp>
      <p:pic>
        <p:nvPicPr>
          <p:cNvPr id="8" name="图片 7">
            <a:extLst>
              <a:ext uri="{FF2B5EF4-FFF2-40B4-BE49-F238E27FC236}">
                <a16:creationId xmlns:a16="http://schemas.microsoft.com/office/drawing/2014/main" id="{2DD24E61-04C1-4B36-A890-5A5EED06D13A}"/>
              </a:ext>
            </a:extLst>
          </p:cNvPr>
          <p:cNvPicPr>
            <a:picLocks noChangeAspect="1"/>
          </p:cNvPicPr>
          <p:nvPr/>
        </p:nvPicPr>
        <p:blipFill>
          <a:blip r:embed="rId3"/>
          <a:stretch>
            <a:fillRect/>
          </a:stretch>
        </p:blipFill>
        <p:spPr>
          <a:xfrm>
            <a:off x="528479" y="2086967"/>
            <a:ext cx="5567521" cy="2808690"/>
          </a:xfrm>
          <a:prstGeom prst="rect">
            <a:avLst/>
          </a:prstGeom>
        </p:spPr>
      </p:pic>
      <p:pic>
        <p:nvPicPr>
          <p:cNvPr id="10" name="图片 9">
            <a:extLst>
              <a:ext uri="{FF2B5EF4-FFF2-40B4-BE49-F238E27FC236}">
                <a16:creationId xmlns:a16="http://schemas.microsoft.com/office/drawing/2014/main" id="{8A162E27-BC09-4946-9FB5-A6DF4F188638}"/>
              </a:ext>
            </a:extLst>
          </p:cNvPr>
          <p:cNvPicPr>
            <a:picLocks noChangeAspect="1"/>
          </p:cNvPicPr>
          <p:nvPr/>
        </p:nvPicPr>
        <p:blipFill>
          <a:blip r:embed="rId4"/>
          <a:stretch>
            <a:fillRect/>
          </a:stretch>
        </p:blipFill>
        <p:spPr>
          <a:xfrm>
            <a:off x="85566" y="4895657"/>
            <a:ext cx="4930302" cy="847744"/>
          </a:xfrm>
          <a:prstGeom prst="rect">
            <a:avLst/>
          </a:prstGeom>
        </p:spPr>
      </p:pic>
      <p:pic>
        <p:nvPicPr>
          <p:cNvPr id="14" name="图片 13">
            <a:extLst>
              <a:ext uri="{FF2B5EF4-FFF2-40B4-BE49-F238E27FC236}">
                <a16:creationId xmlns:a16="http://schemas.microsoft.com/office/drawing/2014/main" id="{8C781DA5-A565-45A2-9BF3-0613859BAB8C}"/>
              </a:ext>
            </a:extLst>
          </p:cNvPr>
          <p:cNvPicPr>
            <a:picLocks noChangeAspect="1"/>
          </p:cNvPicPr>
          <p:nvPr/>
        </p:nvPicPr>
        <p:blipFill>
          <a:blip r:embed="rId5"/>
          <a:stretch>
            <a:fillRect/>
          </a:stretch>
        </p:blipFill>
        <p:spPr>
          <a:xfrm>
            <a:off x="6272371" y="1199834"/>
            <a:ext cx="5567520" cy="3549706"/>
          </a:xfrm>
          <a:prstGeom prst="rect">
            <a:avLst/>
          </a:prstGeom>
        </p:spPr>
      </p:pic>
      <p:cxnSp>
        <p:nvCxnSpPr>
          <p:cNvPr id="17" name="直接箭头连接符 16">
            <a:extLst>
              <a:ext uri="{FF2B5EF4-FFF2-40B4-BE49-F238E27FC236}">
                <a16:creationId xmlns:a16="http://schemas.microsoft.com/office/drawing/2014/main" id="{9422428E-674F-49C8-BCC7-03B0123B05FE}"/>
              </a:ext>
            </a:extLst>
          </p:cNvPr>
          <p:cNvCxnSpPr/>
          <p:nvPr/>
        </p:nvCxnSpPr>
        <p:spPr>
          <a:xfrm>
            <a:off x="2781300" y="1590675"/>
            <a:ext cx="314325" cy="666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B4B671F-6AD2-4D36-9FF9-AD96D515E99B}"/>
              </a:ext>
            </a:extLst>
          </p:cNvPr>
          <p:cNvSpPr txBox="1"/>
          <p:nvPr/>
        </p:nvSpPr>
        <p:spPr>
          <a:xfrm>
            <a:off x="809626" y="1173169"/>
            <a:ext cx="6096000" cy="369332"/>
          </a:xfrm>
          <a:prstGeom prst="rect">
            <a:avLst/>
          </a:prstGeom>
          <a:noFill/>
        </p:spPr>
        <p:txBody>
          <a:bodyPr wrap="square">
            <a:spAutoFit/>
          </a:bodyPr>
          <a:lstStyle/>
          <a:p>
            <a:r>
              <a:rPr lang="zh-CN" altLang="en-US" dirty="0"/>
              <a:t>importance weight</a:t>
            </a:r>
            <a:r>
              <a:rPr lang="en-US" altLang="zh-CN" dirty="0"/>
              <a:t>(latent weight)</a:t>
            </a:r>
            <a:endParaRPr lang="zh-CN" altLang="en-US" dirty="0"/>
          </a:p>
        </p:txBody>
      </p:sp>
      <p:pic>
        <p:nvPicPr>
          <p:cNvPr id="24" name="图片 23">
            <a:extLst>
              <a:ext uri="{FF2B5EF4-FFF2-40B4-BE49-F238E27FC236}">
                <a16:creationId xmlns:a16="http://schemas.microsoft.com/office/drawing/2014/main" id="{FFBD100A-797A-479E-A9D6-4732065C4E15}"/>
              </a:ext>
            </a:extLst>
          </p:cNvPr>
          <p:cNvPicPr>
            <a:picLocks noChangeAspect="1"/>
          </p:cNvPicPr>
          <p:nvPr/>
        </p:nvPicPr>
        <p:blipFill>
          <a:blip r:embed="rId6"/>
          <a:stretch>
            <a:fillRect/>
          </a:stretch>
        </p:blipFill>
        <p:spPr>
          <a:xfrm>
            <a:off x="528479" y="5664463"/>
            <a:ext cx="5518296" cy="1111958"/>
          </a:xfrm>
          <a:prstGeom prst="rect">
            <a:avLst/>
          </a:prstGeom>
        </p:spPr>
      </p:pic>
      <p:sp>
        <p:nvSpPr>
          <p:cNvPr id="33" name="文本框 32">
            <a:extLst>
              <a:ext uri="{FF2B5EF4-FFF2-40B4-BE49-F238E27FC236}">
                <a16:creationId xmlns:a16="http://schemas.microsoft.com/office/drawing/2014/main" id="{ACE700BD-05F8-47EF-88F1-3D21DC25F77A}"/>
              </a:ext>
            </a:extLst>
          </p:cNvPr>
          <p:cNvSpPr txBox="1"/>
          <p:nvPr/>
        </p:nvSpPr>
        <p:spPr>
          <a:xfrm>
            <a:off x="4362451" y="5027141"/>
            <a:ext cx="1790700" cy="584775"/>
          </a:xfrm>
          <a:prstGeom prst="rect">
            <a:avLst/>
          </a:prstGeom>
          <a:noFill/>
        </p:spPr>
        <p:txBody>
          <a:bodyPr wrap="square">
            <a:spAutoFit/>
          </a:bodyPr>
          <a:lstStyle/>
          <a:p>
            <a:r>
              <a:rPr lang="zh-CN" altLang="en-US" sz="1600" dirty="0"/>
              <a:t>Alternative Convex Search</a:t>
            </a:r>
          </a:p>
        </p:txBody>
      </p:sp>
      <p:sp>
        <p:nvSpPr>
          <p:cNvPr id="35" name="文本框 34">
            <a:extLst>
              <a:ext uri="{FF2B5EF4-FFF2-40B4-BE49-F238E27FC236}">
                <a16:creationId xmlns:a16="http://schemas.microsoft.com/office/drawing/2014/main" id="{6F73CB22-78EE-42F1-9CA0-F47167438F44}"/>
              </a:ext>
            </a:extLst>
          </p:cNvPr>
          <p:cNvSpPr txBox="1"/>
          <p:nvPr/>
        </p:nvSpPr>
        <p:spPr>
          <a:xfrm>
            <a:off x="3986372" y="1542501"/>
            <a:ext cx="6096000" cy="369332"/>
          </a:xfrm>
          <a:prstGeom prst="rect">
            <a:avLst/>
          </a:prstGeom>
          <a:noFill/>
        </p:spPr>
        <p:txBody>
          <a:bodyPr wrap="square">
            <a:spAutoFit/>
          </a:bodyPr>
          <a:lstStyle/>
          <a:p>
            <a:r>
              <a:rPr lang="zh-CN" altLang="en-US" dirty="0"/>
              <a:t>self-paced regularizer</a:t>
            </a:r>
          </a:p>
        </p:txBody>
      </p:sp>
      <p:cxnSp>
        <p:nvCxnSpPr>
          <p:cNvPr id="37" name="直接箭头连接符 36">
            <a:extLst>
              <a:ext uri="{FF2B5EF4-FFF2-40B4-BE49-F238E27FC236}">
                <a16:creationId xmlns:a16="http://schemas.microsoft.com/office/drawing/2014/main" id="{3F831AC9-4257-4B98-9ACC-E5112AB106FA}"/>
              </a:ext>
            </a:extLst>
          </p:cNvPr>
          <p:cNvCxnSpPr/>
          <p:nvPr/>
        </p:nvCxnSpPr>
        <p:spPr>
          <a:xfrm flipH="1">
            <a:off x="5105400" y="1876028"/>
            <a:ext cx="243046" cy="38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FCCDD36-51AC-4041-A902-09CA9A975940}"/>
              </a:ext>
            </a:extLst>
          </p:cNvPr>
          <p:cNvSpPr txBox="1"/>
          <p:nvPr/>
        </p:nvSpPr>
        <p:spPr>
          <a:xfrm>
            <a:off x="6388330" y="4834115"/>
            <a:ext cx="5335601" cy="1077218"/>
          </a:xfrm>
          <a:prstGeom prst="rect">
            <a:avLst/>
          </a:prstGeom>
          <a:noFill/>
        </p:spPr>
        <p:txBody>
          <a:bodyPr wrap="square">
            <a:spAutoFit/>
          </a:bodyPr>
          <a:lstStyle/>
          <a:p>
            <a:r>
              <a:rPr lang="zh-CN" altLang="en-US" sz="1600" dirty="0"/>
              <a:t>Noted that </a:t>
            </a:r>
            <a:r>
              <a:rPr lang="zh-CN" altLang="en-US" sz="1600" b="1" dirty="0"/>
              <a:t>a small initial λ let only samples with rather small loss affect the learning</a:t>
            </a:r>
            <a:r>
              <a:rPr lang="zh-CN" altLang="en-US" sz="1600" dirty="0"/>
              <a:t>. As the training progresses and λ increases in Step 6, </a:t>
            </a:r>
            <a:r>
              <a:rPr lang="zh-CN" altLang="en-US" sz="1600" b="1" dirty="0"/>
              <a:t>samples with larger loss will be gradually incorporated</a:t>
            </a:r>
            <a:r>
              <a:rPr lang="zh-CN" altLang="en-US" sz="1600" dirty="0"/>
              <a:t>, realizing the effective and efficient learning.</a:t>
            </a:r>
          </a:p>
        </p:txBody>
      </p:sp>
      <p:sp>
        <p:nvSpPr>
          <p:cNvPr id="40" name="文本框 39">
            <a:extLst>
              <a:ext uri="{FF2B5EF4-FFF2-40B4-BE49-F238E27FC236}">
                <a16:creationId xmlns:a16="http://schemas.microsoft.com/office/drawing/2014/main" id="{D87FDD9D-F021-46A1-B64D-C2A466111F1C}"/>
              </a:ext>
            </a:extLst>
          </p:cNvPr>
          <p:cNvSpPr txBox="1"/>
          <p:nvPr/>
        </p:nvSpPr>
        <p:spPr>
          <a:xfrm>
            <a:off x="6388330" y="6010275"/>
            <a:ext cx="5275191" cy="381000"/>
          </a:xfrm>
          <a:prstGeom prst="rect">
            <a:avLst/>
          </a:prstGeom>
          <a:noFill/>
        </p:spPr>
        <p:txBody>
          <a:bodyPr wrap="square" rtlCol="0">
            <a:spAutoFit/>
          </a:bodyPr>
          <a:lstStyle/>
          <a:p>
            <a:r>
              <a:rPr lang="en-US" altLang="zh-CN" dirty="0">
                <a:solidFill>
                  <a:srgbClr val="FF0000"/>
                </a:solidFill>
              </a:rPr>
              <a:t>Address the </a:t>
            </a:r>
            <a:r>
              <a:rPr lang="en-US" altLang="zh-CN" b="1" dirty="0">
                <a:solidFill>
                  <a:srgbClr val="FF0000"/>
                </a:solidFill>
              </a:rPr>
              <a:t>Effective and Efficient Learning problem</a:t>
            </a:r>
            <a:endParaRPr lang="zh-CN" altLang="en-US" b="1" dirty="0">
              <a:solidFill>
                <a:srgbClr val="FF0000"/>
              </a:solidFill>
            </a:endParaRPr>
          </a:p>
        </p:txBody>
      </p:sp>
    </p:spTree>
    <p:extLst>
      <p:ext uri="{BB962C8B-B14F-4D97-AF65-F5344CB8AC3E}">
        <p14:creationId xmlns:p14="http://schemas.microsoft.com/office/powerpoint/2010/main" val="4134878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Experiment</a:t>
            </a:r>
            <a:endParaRPr lang="zh-CN" altLang="en-US" dirty="0"/>
          </a:p>
        </p:txBody>
      </p:sp>
      <p:sp>
        <p:nvSpPr>
          <p:cNvPr id="2" name="文本框 1">
            <a:extLst>
              <a:ext uri="{FF2B5EF4-FFF2-40B4-BE49-F238E27FC236}">
                <a16:creationId xmlns:a16="http://schemas.microsoft.com/office/drawing/2014/main" id="{2CB89199-690E-410F-9119-AAEC26FD4104}"/>
              </a:ext>
            </a:extLst>
          </p:cNvPr>
          <p:cNvSpPr txBox="1"/>
          <p:nvPr/>
        </p:nvSpPr>
        <p:spPr>
          <a:xfrm>
            <a:off x="710445" y="1259265"/>
            <a:ext cx="7138002" cy="15696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Chinese stock data, 2014~2017 in daily frequency. 2527 stocks totally.</a:t>
            </a:r>
          </a:p>
          <a:p>
            <a:pPr marL="342900" indent="-342900">
              <a:buFont typeface="Arial" panose="020B0604020202020204" pitchFamily="34" charset="0"/>
              <a:buChar char="•"/>
            </a:pPr>
            <a:r>
              <a:rPr lang="en-US" altLang="zh-CN" sz="1600" dirty="0"/>
              <a:t>1271442 economic news between 2014~2017 from eastmoney.com &amp; finance.sina.com.cn. Filter out the news without any correlation to stocks and left 425250.</a:t>
            </a:r>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endParaRPr lang="en-US" altLang="zh-CN" sz="1600" dirty="0"/>
          </a:p>
        </p:txBody>
      </p:sp>
      <p:sp>
        <p:nvSpPr>
          <p:cNvPr id="3" name="文本框 2">
            <a:extLst>
              <a:ext uri="{FF2B5EF4-FFF2-40B4-BE49-F238E27FC236}">
                <a16:creationId xmlns:a16="http://schemas.microsoft.com/office/drawing/2014/main" id="{ABC7FE32-D0E9-4ABE-96C8-82D8B34BD268}"/>
              </a:ext>
            </a:extLst>
          </p:cNvPr>
          <p:cNvSpPr txBox="1"/>
          <p:nvPr/>
        </p:nvSpPr>
        <p:spPr>
          <a:xfrm>
            <a:off x="710446" y="859155"/>
            <a:ext cx="3633109" cy="400110"/>
          </a:xfrm>
          <a:prstGeom prst="rect">
            <a:avLst/>
          </a:prstGeom>
          <a:solidFill>
            <a:srgbClr val="9C0308"/>
          </a:solidFill>
        </p:spPr>
        <p:txBody>
          <a:bodyPr wrap="square" rtlCol="0">
            <a:spAutoFit/>
          </a:bodyPr>
          <a:lstStyle/>
          <a:p>
            <a:pPr algn="ctr"/>
            <a:r>
              <a:rPr lang="en-US" altLang="zh-CN" sz="2000" dirty="0">
                <a:solidFill>
                  <a:schemeClr val="bg1"/>
                </a:solidFill>
              </a:rPr>
              <a:t>Data Collection</a:t>
            </a:r>
          </a:p>
        </p:txBody>
      </p:sp>
      <p:sp>
        <p:nvSpPr>
          <p:cNvPr id="4" name="文本框 3">
            <a:extLst>
              <a:ext uri="{FF2B5EF4-FFF2-40B4-BE49-F238E27FC236}">
                <a16:creationId xmlns:a16="http://schemas.microsoft.com/office/drawing/2014/main" id="{1C9F2014-E44B-48D7-8B68-24F4D2C2DF8F}"/>
              </a:ext>
            </a:extLst>
          </p:cNvPr>
          <p:cNvSpPr txBox="1"/>
          <p:nvPr/>
        </p:nvSpPr>
        <p:spPr>
          <a:xfrm>
            <a:off x="710445" y="3385721"/>
            <a:ext cx="7138002" cy="3046988"/>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DOWN (</a:t>
            </a:r>
            <a:r>
              <a:rPr lang="en-US" altLang="zh-CN" sz="1600" dirty="0" err="1"/>
              <a:t>Rise_Percent</a:t>
            </a:r>
            <a:r>
              <a:rPr lang="en-US" altLang="zh-CN" sz="1600" dirty="0"/>
              <a:t>(t) &lt; −0.41%), UP (</a:t>
            </a:r>
            <a:r>
              <a:rPr lang="en-US" altLang="zh-CN" sz="1600" dirty="0" err="1"/>
              <a:t>Rise_Percent</a:t>
            </a:r>
            <a:r>
              <a:rPr lang="en-US" altLang="zh-CN" sz="1600" dirty="0"/>
              <a:t>(t) &gt; 0.87%), and PRESERVE (−0.41% ≤ </a:t>
            </a:r>
            <a:r>
              <a:rPr lang="en-US" altLang="zh-CN" sz="1600" dirty="0" err="1"/>
              <a:t>Rise_Percent</a:t>
            </a:r>
            <a:r>
              <a:rPr lang="en-US" altLang="zh-CN" sz="1600" dirty="0"/>
              <a:t>(t) ≤ 0.87%). We define the thresholds so that the three categories are </a:t>
            </a:r>
            <a:r>
              <a:rPr lang="en-US" altLang="zh-CN" sz="1600" b="1" dirty="0"/>
              <a:t>approximately even</a:t>
            </a:r>
            <a:r>
              <a:rPr lang="en-US" altLang="zh-CN" sz="1600" dirty="0"/>
              <a:t>.</a:t>
            </a:r>
          </a:p>
          <a:p>
            <a:pPr marL="342900" indent="-342900">
              <a:buFont typeface="Arial" panose="020B0604020202020204" pitchFamily="34" charset="0"/>
              <a:buChar char="•"/>
            </a:pPr>
            <a:r>
              <a:rPr lang="en-US" altLang="zh-CN" sz="1600" dirty="0"/>
              <a:t>split the dataset into a training set (66.7%) from September 2014 to May 2016, and a test set (33.3%) from May 2016 to March 2017. Then we further randomly sample a validation set from the training set with 10% size of it, in order to optimize the hyper-parameters and choose the best epoch.</a:t>
            </a:r>
          </a:p>
          <a:p>
            <a:pPr marL="342900" indent="-342900">
              <a:buFont typeface="Arial" panose="020B0604020202020204" pitchFamily="34" charset="0"/>
              <a:buChar char="•"/>
            </a:pPr>
            <a:r>
              <a:rPr lang="en-US" altLang="zh-CN" sz="1600" dirty="0"/>
              <a:t>obtain the word-level embedding by training an un-supervised CBOWWord2Vec[17] model with the dimension of 500 through the whole dataset</a:t>
            </a:r>
          </a:p>
          <a:p>
            <a:pPr marL="342900" indent="-342900">
              <a:buFont typeface="Arial" panose="020B0604020202020204" pitchFamily="34" charset="0"/>
              <a:buChar char="•"/>
            </a:pPr>
            <a:r>
              <a:rPr lang="en-US" altLang="zh-CN" sz="1600" dirty="0"/>
              <a:t>All the models use the length of a time sequence N as 10.</a:t>
            </a:r>
          </a:p>
          <a:p>
            <a:pPr marL="342900" indent="-342900">
              <a:buFont typeface="Arial" panose="020B0604020202020204" pitchFamily="34" charset="0"/>
              <a:buChar char="•"/>
            </a:pPr>
            <a:endParaRPr lang="en-US" altLang="zh-CN" sz="1600" dirty="0"/>
          </a:p>
        </p:txBody>
      </p:sp>
      <p:sp>
        <p:nvSpPr>
          <p:cNvPr id="5" name="文本框 4">
            <a:extLst>
              <a:ext uri="{FF2B5EF4-FFF2-40B4-BE49-F238E27FC236}">
                <a16:creationId xmlns:a16="http://schemas.microsoft.com/office/drawing/2014/main" id="{8CCBF1A3-303F-4CC8-97CF-492F65E5877C}"/>
              </a:ext>
            </a:extLst>
          </p:cNvPr>
          <p:cNvSpPr txBox="1"/>
          <p:nvPr/>
        </p:nvSpPr>
        <p:spPr>
          <a:xfrm>
            <a:off x="710446" y="2985611"/>
            <a:ext cx="3633109" cy="400110"/>
          </a:xfrm>
          <a:prstGeom prst="rect">
            <a:avLst/>
          </a:prstGeom>
          <a:solidFill>
            <a:srgbClr val="9C0308"/>
          </a:solidFill>
        </p:spPr>
        <p:txBody>
          <a:bodyPr wrap="square" rtlCol="0">
            <a:spAutoFit/>
          </a:bodyPr>
          <a:lstStyle/>
          <a:p>
            <a:pPr algn="ctr"/>
            <a:r>
              <a:rPr lang="en-US" altLang="zh-CN" sz="2000" dirty="0">
                <a:solidFill>
                  <a:schemeClr val="bg1"/>
                </a:solidFill>
              </a:rPr>
              <a:t>Learning Settings</a:t>
            </a:r>
          </a:p>
        </p:txBody>
      </p:sp>
      <p:pic>
        <p:nvPicPr>
          <p:cNvPr id="7" name="图片 6">
            <a:extLst>
              <a:ext uri="{FF2B5EF4-FFF2-40B4-BE49-F238E27FC236}">
                <a16:creationId xmlns:a16="http://schemas.microsoft.com/office/drawing/2014/main" id="{AE4F27C2-67F1-4084-B7D9-946321A8C0F1}"/>
              </a:ext>
            </a:extLst>
          </p:cNvPr>
          <p:cNvPicPr>
            <a:picLocks noChangeAspect="1"/>
          </p:cNvPicPr>
          <p:nvPr/>
        </p:nvPicPr>
        <p:blipFill>
          <a:blip r:embed="rId3"/>
          <a:stretch>
            <a:fillRect/>
          </a:stretch>
        </p:blipFill>
        <p:spPr>
          <a:xfrm>
            <a:off x="7953375" y="3069197"/>
            <a:ext cx="3948836" cy="1387429"/>
          </a:xfrm>
          <a:prstGeom prst="rect">
            <a:avLst/>
          </a:prstGeom>
        </p:spPr>
      </p:pic>
      <p:cxnSp>
        <p:nvCxnSpPr>
          <p:cNvPr id="12" name="直接箭头连接符 11">
            <a:extLst>
              <a:ext uri="{FF2B5EF4-FFF2-40B4-BE49-F238E27FC236}">
                <a16:creationId xmlns:a16="http://schemas.microsoft.com/office/drawing/2014/main" id="{47BD3BFA-E82B-4A46-8B43-21E68B6A82ED}"/>
              </a:ext>
            </a:extLst>
          </p:cNvPr>
          <p:cNvCxnSpPr/>
          <p:nvPr/>
        </p:nvCxnSpPr>
        <p:spPr>
          <a:xfrm flipH="1" flipV="1">
            <a:off x="6486525" y="3695700"/>
            <a:ext cx="1857375"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270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Experiment</a:t>
            </a:r>
            <a:endParaRPr lang="zh-CN" altLang="en-US" dirty="0"/>
          </a:p>
        </p:txBody>
      </p:sp>
      <p:pic>
        <p:nvPicPr>
          <p:cNvPr id="9" name="图片 8">
            <a:extLst>
              <a:ext uri="{FF2B5EF4-FFF2-40B4-BE49-F238E27FC236}">
                <a16:creationId xmlns:a16="http://schemas.microsoft.com/office/drawing/2014/main" id="{16ACB02A-D629-46A6-8C6E-E11D0FA81A37}"/>
              </a:ext>
            </a:extLst>
          </p:cNvPr>
          <p:cNvPicPr>
            <a:picLocks noChangeAspect="1"/>
          </p:cNvPicPr>
          <p:nvPr/>
        </p:nvPicPr>
        <p:blipFill>
          <a:blip r:embed="rId3"/>
          <a:stretch>
            <a:fillRect/>
          </a:stretch>
        </p:blipFill>
        <p:spPr>
          <a:xfrm>
            <a:off x="4876686" y="1542965"/>
            <a:ext cx="6436550" cy="4848310"/>
          </a:xfrm>
          <a:prstGeom prst="rect">
            <a:avLst/>
          </a:prstGeom>
        </p:spPr>
      </p:pic>
      <p:sp>
        <p:nvSpPr>
          <p:cNvPr id="15" name="文本框 14">
            <a:extLst>
              <a:ext uri="{FF2B5EF4-FFF2-40B4-BE49-F238E27FC236}">
                <a16:creationId xmlns:a16="http://schemas.microsoft.com/office/drawing/2014/main" id="{264FD01C-25D7-40C3-A566-EA851039C6AE}"/>
              </a:ext>
            </a:extLst>
          </p:cNvPr>
          <p:cNvSpPr txBox="1"/>
          <p:nvPr/>
        </p:nvSpPr>
        <p:spPr>
          <a:xfrm>
            <a:off x="815221" y="966072"/>
            <a:ext cx="5280779" cy="400110"/>
          </a:xfrm>
          <a:prstGeom prst="rect">
            <a:avLst/>
          </a:prstGeom>
          <a:solidFill>
            <a:srgbClr val="9C0308"/>
          </a:solidFill>
        </p:spPr>
        <p:txBody>
          <a:bodyPr wrap="square" rtlCol="0">
            <a:spAutoFit/>
          </a:bodyPr>
          <a:lstStyle/>
          <a:p>
            <a:pPr algn="ctr"/>
            <a:r>
              <a:rPr lang="en-US" altLang="zh-CN" sz="2000" dirty="0">
                <a:solidFill>
                  <a:schemeClr val="bg1"/>
                </a:solidFill>
              </a:rPr>
              <a:t>News-Level  Attention Layer</a:t>
            </a:r>
          </a:p>
        </p:txBody>
      </p:sp>
      <p:sp>
        <p:nvSpPr>
          <p:cNvPr id="17" name="矩形 16">
            <a:extLst>
              <a:ext uri="{FF2B5EF4-FFF2-40B4-BE49-F238E27FC236}">
                <a16:creationId xmlns:a16="http://schemas.microsoft.com/office/drawing/2014/main" id="{D9C9C1F5-3F32-46A3-9B01-4812A417EAB2}"/>
              </a:ext>
            </a:extLst>
          </p:cNvPr>
          <p:cNvSpPr/>
          <p:nvPr/>
        </p:nvSpPr>
        <p:spPr>
          <a:xfrm>
            <a:off x="5314950" y="1542964"/>
            <a:ext cx="514350" cy="41910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BFB8E41C-A8E1-4152-8D50-3AE6CB1EFD89}"/>
              </a:ext>
            </a:extLst>
          </p:cNvPr>
          <p:cNvCxnSpPr>
            <a:cxnSpLocks/>
          </p:cNvCxnSpPr>
          <p:nvPr/>
        </p:nvCxnSpPr>
        <p:spPr>
          <a:xfrm flipV="1">
            <a:off x="3143250" y="2333626"/>
            <a:ext cx="1857375" cy="523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DF964C2-9B5D-4A5A-B2A9-E98942304515}"/>
              </a:ext>
            </a:extLst>
          </p:cNvPr>
          <p:cNvSpPr txBox="1"/>
          <p:nvPr/>
        </p:nvSpPr>
        <p:spPr>
          <a:xfrm>
            <a:off x="1443037" y="2857500"/>
            <a:ext cx="2771775" cy="923330"/>
          </a:xfrm>
          <a:prstGeom prst="rect">
            <a:avLst/>
          </a:prstGeom>
          <a:noFill/>
        </p:spPr>
        <p:txBody>
          <a:bodyPr wrap="square" rtlCol="0">
            <a:spAutoFit/>
          </a:bodyPr>
          <a:lstStyle/>
          <a:p>
            <a:r>
              <a:rPr lang="en-US" altLang="zh-CN" dirty="0"/>
              <a:t>The more importance the news is , the higher the attention value.</a:t>
            </a:r>
            <a:endParaRPr lang="zh-CN" altLang="en-US" dirty="0"/>
          </a:p>
        </p:txBody>
      </p:sp>
    </p:spTree>
    <p:extLst>
      <p:ext uri="{BB962C8B-B14F-4D97-AF65-F5344CB8AC3E}">
        <p14:creationId xmlns:p14="http://schemas.microsoft.com/office/powerpoint/2010/main" val="2755894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Experiment</a:t>
            </a:r>
            <a:endParaRPr lang="zh-CN" altLang="en-US" dirty="0"/>
          </a:p>
        </p:txBody>
      </p:sp>
      <p:sp>
        <p:nvSpPr>
          <p:cNvPr id="15" name="文本框 14">
            <a:extLst>
              <a:ext uri="{FF2B5EF4-FFF2-40B4-BE49-F238E27FC236}">
                <a16:creationId xmlns:a16="http://schemas.microsoft.com/office/drawing/2014/main" id="{264FD01C-25D7-40C3-A566-EA851039C6AE}"/>
              </a:ext>
            </a:extLst>
          </p:cNvPr>
          <p:cNvSpPr txBox="1"/>
          <p:nvPr/>
        </p:nvSpPr>
        <p:spPr>
          <a:xfrm>
            <a:off x="815221" y="966072"/>
            <a:ext cx="5280779" cy="400110"/>
          </a:xfrm>
          <a:prstGeom prst="rect">
            <a:avLst/>
          </a:prstGeom>
          <a:solidFill>
            <a:srgbClr val="9C0308"/>
          </a:solidFill>
        </p:spPr>
        <p:txBody>
          <a:bodyPr wrap="square" rtlCol="0">
            <a:spAutoFit/>
          </a:bodyPr>
          <a:lstStyle/>
          <a:p>
            <a:pPr algn="ctr"/>
            <a:r>
              <a:rPr lang="en-US" altLang="zh-CN" sz="2000" dirty="0">
                <a:solidFill>
                  <a:schemeClr val="bg1"/>
                </a:solidFill>
              </a:rPr>
              <a:t>Temporal  Attention Layer</a:t>
            </a:r>
          </a:p>
        </p:txBody>
      </p:sp>
      <p:pic>
        <p:nvPicPr>
          <p:cNvPr id="3" name="图片 2">
            <a:extLst>
              <a:ext uri="{FF2B5EF4-FFF2-40B4-BE49-F238E27FC236}">
                <a16:creationId xmlns:a16="http://schemas.microsoft.com/office/drawing/2014/main" id="{3463A3FD-758F-4781-9FED-7E911C68AFBF}"/>
              </a:ext>
            </a:extLst>
          </p:cNvPr>
          <p:cNvPicPr>
            <a:picLocks noChangeAspect="1"/>
          </p:cNvPicPr>
          <p:nvPr/>
        </p:nvPicPr>
        <p:blipFill>
          <a:blip r:embed="rId3"/>
          <a:stretch>
            <a:fillRect/>
          </a:stretch>
        </p:blipFill>
        <p:spPr>
          <a:xfrm>
            <a:off x="748751" y="1978795"/>
            <a:ext cx="10694497" cy="2664190"/>
          </a:xfrm>
          <a:prstGeom prst="rect">
            <a:avLst/>
          </a:prstGeom>
        </p:spPr>
      </p:pic>
      <p:sp>
        <p:nvSpPr>
          <p:cNvPr id="5" name="文本框 4">
            <a:extLst>
              <a:ext uri="{FF2B5EF4-FFF2-40B4-BE49-F238E27FC236}">
                <a16:creationId xmlns:a16="http://schemas.microsoft.com/office/drawing/2014/main" id="{C07455C8-AB8A-42D0-A80F-C5CC6A5505F2}"/>
              </a:ext>
            </a:extLst>
          </p:cNvPr>
          <p:cNvSpPr txBox="1"/>
          <p:nvPr/>
        </p:nvSpPr>
        <p:spPr>
          <a:xfrm>
            <a:off x="946419" y="5054517"/>
            <a:ext cx="10360678" cy="156966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600" dirty="0"/>
              <a:t>In general, the news reported recently has more impact on the current stock trend than those reported earlier.</a:t>
            </a:r>
          </a:p>
          <a:p>
            <a:pPr marL="342900" indent="-342900">
              <a:buFont typeface="Arial" panose="020B0604020202020204" pitchFamily="34" charset="0"/>
              <a:buChar char="•"/>
            </a:pPr>
            <a:r>
              <a:rPr lang="en-US" altLang="zh-CN" sz="1600" dirty="0"/>
              <a:t>When adopting the spectral cluster method to generate five clusters representing different patterns of temporal attention, we can find that despite the overall distribution, in different contexts with different news contents, the attention distribution can be quite diverse as well as dynamic. The informative news even in a few days ago can also express their influences in the temporal attention layer.</a:t>
            </a:r>
          </a:p>
          <a:p>
            <a:pPr marL="342900" indent="-342900">
              <a:buFont typeface="Arial" panose="020B0604020202020204" pitchFamily="34" charset="0"/>
              <a:buChar char="•"/>
            </a:pPr>
            <a:endParaRPr lang="en-US" altLang="zh-CN" sz="1600" dirty="0"/>
          </a:p>
        </p:txBody>
      </p:sp>
    </p:spTree>
    <p:extLst>
      <p:ext uri="{BB962C8B-B14F-4D97-AF65-F5344CB8AC3E}">
        <p14:creationId xmlns:p14="http://schemas.microsoft.com/office/powerpoint/2010/main" val="1897218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Experiment</a:t>
            </a:r>
            <a:endParaRPr lang="zh-CN" altLang="en-US" dirty="0"/>
          </a:p>
        </p:txBody>
      </p:sp>
      <p:sp>
        <p:nvSpPr>
          <p:cNvPr id="15" name="文本框 14">
            <a:extLst>
              <a:ext uri="{FF2B5EF4-FFF2-40B4-BE49-F238E27FC236}">
                <a16:creationId xmlns:a16="http://schemas.microsoft.com/office/drawing/2014/main" id="{264FD01C-25D7-40C3-A566-EA851039C6AE}"/>
              </a:ext>
            </a:extLst>
          </p:cNvPr>
          <p:cNvSpPr txBox="1"/>
          <p:nvPr/>
        </p:nvSpPr>
        <p:spPr>
          <a:xfrm>
            <a:off x="815221" y="966072"/>
            <a:ext cx="5280779" cy="400110"/>
          </a:xfrm>
          <a:prstGeom prst="rect">
            <a:avLst/>
          </a:prstGeom>
          <a:solidFill>
            <a:srgbClr val="9C0308"/>
          </a:solidFill>
        </p:spPr>
        <p:txBody>
          <a:bodyPr wrap="square" rtlCol="0">
            <a:spAutoFit/>
          </a:bodyPr>
          <a:lstStyle/>
          <a:p>
            <a:pPr algn="ctr"/>
            <a:r>
              <a:rPr lang="en-US" altLang="zh-CN" sz="2000" dirty="0">
                <a:solidFill>
                  <a:schemeClr val="bg1"/>
                </a:solidFill>
              </a:rPr>
              <a:t>Effects of Self-paced learning</a:t>
            </a:r>
          </a:p>
        </p:txBody>
      </p:sp>
      <p:pic>
        <p:nvPicPr>
          <p:cNvPr id="4" name="图片 3">
            <a:extLst>
              <a:ext uri="{FF2B5EF4-FFF2-40B4-BE49-F238E27FC236}">
                <a16:creationId xmlns:a16="http://schemas.microsoft.com/office/drawing/2014/main" id="{6570A29C-2D71-4FE6-9422-5000397D8EDD}"/>
              </a:ext>
            </a:extLst>
          </p:cNvPr>
          <p:cNvPicPr>
            <a:picLocks noChangeAspect="1"/>
          </p:cNvPicPr>
          <p:nvPr/>
        </p:nvPicPr>
        <p:blipFill>
          <a:blip r:embed="rId3"/>
          <a:stretch>
            <a:fillRect/>
          </a:stretch>
        </p:blipFill>
        <p:spPr>
          <a:xfrm>
            <a:off x="2533744" y="2175284"/>
            <a:ext cx="6423443" cy="4294965"/>
          </a:xfrm>
          <a:prstGeom prst="rect">
            <a:avLst/>
          </a:prstGeom>
        </p:spPr>
      </p:pic>
    </p:spTree>
    <p:extLst>
      <p:ext uri="{BB962C8B-B14F-4D97-AF65-F5344CB8AC3E}">
        <p14:creationId xmlns:p14="http://schemas.microsoft.com/office/powerpoint/2010/main" val="2756227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Experiment</a:t>
            </a:r>
            <a:endParaRPr lang="zh-CN" altLang="en-US" dirty="0"/>
          </a:p>
        </p:txBody>
      </p:sp>
      <p:sp>
        <p:nvSpPr>
          <p:cNvPr id="15" name="文本框 14">
            <a:extLst>
              <a:ext uri="{FF2B5EF4-FFF2-40B4-BE49-F238E27FC236}">
                <a16:creationId xmlns:a16="http://schemas.microsoft.com/office/drawing/2014/main" id="{264FD01C-25D7-40C3-A566-EA851039C6AE}"/>
              </a:ext>
            </a:extLst>
          </p:cNvPr>
          <p:cNvSpPr txBox="1"/>
          <p:nvPr/>
        </p:nvSpPr>
        <p:spPr>
          <a:xfrm>
            <a:off x="815221" y="966072"/>
            <a:ext cx="5280779" cy="400110"/>
          </a:xfrm>
          <a:prstGeom prst="rect">
            <a:avLst/>
          </a:prstGeom>
          <a:solidFill>
            <a:srgbClr val="9C0308"/>
          </a:solidFill>
        </p:spPr>
        <p:txBody>
          <a:bodyPr wrap="square" rtlCol="0">
            <a:spAutoFit/>
          </a:bodyPr>
          <a:lstStyle/>
          <a:p>
            <a:pPr algn="ctr"/>
            <a:r>
              <a:rPr lang="en-US" altLang="zh-CN" sz="2000" dirty="0">
                <a:solidFill>
                  <a:schemeClr val="bg1"/>
                </a:solidFill>
              </a:rPr>
              <a:t>Different modeling methods</a:t>
            </a:r>
          </a:p>
        </p:txBody>
      </p:sp>
      <p:pic>
        <p:nvPicPr>
          <p:cNvPr id="3" name="图片 2">
            <a:extLst>
              <a:ext uri="{FF2B5EF4-FFF2-40B4-BE49-F238E27FC236}">
                <a16:creationId xmlns:a16="http://schemas.microsoft.com/office/drawing/2014/main" id="{D9ABAF1F-C0DA-4959-A623-446F72D65279}"/>
              </a:ext>
            </a:extLst>
          </p:cNvPr>
          <p:cNvPicPr>
            <a:picLocks noChangeAspect="1"/>
          </p:cNvPicPr>
          <p:nvPr/>
        </p:nvPicPr>
        <p:blipFill>
          <a:blip r:embed="rId3"/>
          <a:stretch>
            <a:fillRect/>
          </a:stretch>
        </p:blipFill>
        <p:spPr>
          <a:xfrm>
            <a:off x="1133369" y="1571573"/>
            <a:ext cx="4115011" cy="2019404"/>
          </a:xfrm>
          <a:prstGeom prst="rect">
            <a:avLst/>
          </a:prstGeom>
        </p:spPr>
      </p:pic>
      <p:pic>
        <p:nvPicPr>
          <p:cNvPr id="8" name="图片 7">
            <a:extLst>
              <a:ext uri="{FF2B5EF4-FFF2-40B4-BE49-F238E27FC236}">
                <a16:creationId xmlns:a16="http://schemas.microsoft.com/office/drawing/2014/main" id="{052BAEC2-BA0E-45B7-9328-2C2A636D9C61}"/>
              </a:ext>
            </a:extLst>
          </p:cNvPr>
          <p:cNvPicPr>
            <a:picLocks noChangeAspect="1"/>
          </p:cNvPicPr>
          <p:nvPr/>
        </p:nvPicPr>
        <p:blipFill>
          <a:blip r:embed="rId4"/>
          <a:stretch>
            <a:fillRect/>
          </a:stretch>
        </p:blipFill>
        <p:spPr>
          <a:xfrm>
            <a:off x="1133369" y="3914717"/>
            <a:ext cx="4070559" cy="2248016"/>
          </a:xfrm>
          <a:prstGeom prst="rect">
            <a:avLst/>
          </a:prstGeom>
        </p:spPr>
      </p:pic>
      <p:pic>
        <p:nvPicPr>
          <p:cNvPr id="10" name="图片 9">
            <a:extLst>
              <a:ext uri="{FF2B5EF4-FFF2-40B4-BE49-F238E27FC236}">
                <a16:creationId xmlns:a16="http://schemas.microsoft.com/office/drawing/2014/main" id="{1514FAC7-2A3F-48E4-94A5-27FC1F24E442}"/>
              </a:ext>
            </a:extLst>
          </p:cNvPr>
          <p:cNvPicPr>
            <a:picLocks noChangeAspect="1"/>
          </p:cNvPicPr>
          <p:nvPr/>
        </p:nvPicPr>
        <p:blipFill>
          <a:blip r:embed="rId5"/>
          <a:stretch>
            <a:fillRect/>
          </a:stretch>
        </p:blipFill>
        <p:spPr>
          <a:xfrm>
            <a:off x="5342510" y="1723927"/>
            <a:ext cx="6355995" cy="4381580"/>
          </a:xfrm>
          <a:prstGeom prst="rect">
            <a:avLst/>
          </a:prstGeom>
        </p:spPr>
      </p:pic>
    </p:spTree>
    <p:extLst>
      <p:ext uri="{BB962C8B-B14F-4D97-AF65-F5344CB8AC3E}">
        <p14:creationId xmlns:p14="http://schemas.microsoft.com/office/powerpoint/2010/main" val="3461344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模型</a:t>
            </a:r>
            <a:r>
              <a:rPr lang="en-US" altLang="zh-CN" dirty="0"/>
              <a:t>——</a:t>
            </a:r>
            <a:r>
              <a:rPr lang="zh-CN" altLang="en-US" dirty="0"/>
              <a:t>线性</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t>6</a:t>
            </a:fld>
            <a:endParaRPr lang="zh-CN" altLang="en-US" dirty="0"/>
          </a:p>
        </p:txBody>
      </p:sp>
      <p:sp>
        <p:nvSpPr>
          <p:cNvPr id="5" name="文本框 4"/>
          <p:cNvSpPr txBox="1"/>
          <p:nvPr/>
        </p:nvSpPr>
        <p:spPr>
          <a:xfrm>
            <a:off x="568325" y="864870"/>
            <a:ext cx="2546985" cy="398780"/>
          </a:xfrm>
          <a:prstGeom prst="rect">
            <a:avLst/>
          </a:prstGeom>
          <a:solidFill>
            <a:srgbClr val="9C0308"/>
          </a:solidFill>
        </p:spPr>
        <p:txBody>
          <a:bodyPr wrap="square" rtlCol="0">
            <a:spAutoFit/>
          </a:bodyPr>
          <a:lstStyle/>
          <a:p>
            <a:pPr algn="ctr"/>
            <a:r>
              <a:rPr lang="zh-CN" altLang="en-US" sz="2000" dirty="0">
                <a:solidFill>
                  <a:schemeClr val="bg1"/>
                </a:solidFill>
              </a:rPr>
              <a:t>降维方法：</a:t>
            </a:r>
            <a:r>
              <a:rPr lang="en-US" altLang="zh-CN" sz="2000" dirty="0">
                <a:solidFill>
                  <a:schemeClr val="bg1"/>
                </a:solidFill>
              </a:rPr>
              <a:t>PCR</a:t>
            </a:r>
            <a:r>
              <a:rPr lang="zh-CN" altLang="en-US" sz="2000" dirty="0">
                <a:solidFill>
                  <a:schemeClr val="bg1"/>
                </a:solidFill>
              </a:rPr>
              <a:t>和</a:t>
            </a:r>
            <a:r>
              <a:rPr lang="en-US" altLang="zh-CN" sz="2000" dirty="0">
                <a:solidFill>
                  <a:schemeClr val="bg1"/>
                </a:solidFill>
              </a:rPr>
              <a:t>PLS</a:t>
            </a:r>
          </a:p>
        </p:txBody>
      </p:sp>
      <p:pic>
        <p:nvPicPr>
          <p:cNvPr id="3" name="图片 2"/>
          <p:cNvPicPr>
            <a:picLocks noChangeAspect="1"/>
          </p:cNvPicPr>
          <p:nvPr/>
        </p:nvPicPr>
        <p:blipFill>
          <a:blip r:embed="rId3"/>
          <a:stretch>
            <a:fillRect/>
          </a:stretch>
        </p:blipFill>
        <p:spPr>
          <a:xfrm>
            <a:off x="568325" y="1374775"/>
            <a:ext cx="3406140" cy="673735"/>
          </a:xfrm>
          <a:prstGeom prst="rect">
            <a:avLst/>
          </a:prstGeom>
        </p:spPr>
      </p:pic>
      <p:pic>
        <p:nvPicPr>
          <p:cNvPr id="4" name="图片 3"/>
          <p:cNvPicPr>
            <a:picLocks noChangeAspect="1"/>
          </p:cNvPicPr>
          <p:nvPr/>
        </p:nvPicPr>
        <p:blipFill>
          <a:blip r:embed="rId4"/>
          <a:stretch>
            <a:fillRect/>
          </a:stretch>
        </p:blipFill>
        <p:spPr>
          <a:xfrm>
            <a:off x="5557520" y="1445260"/>
            <a:ext cx="2390775" cy="633730"/>
          </a:xfrm>
          <a:prstGeom prst="rect">
            <a:avLst/>
          </a:prstGeom>
        </p:spPr>
      </p:pic>
      <p:cxnSp>
        <p:nvCxnSpPr>
          <p:cNvPr id="8" name="直接箭头连接符 7"/>
          <p:cNvCxnSpPr/>
          <p:nvPr/>
        </p:nvCxnSpPr>
        <p:spPr>
          <a:xfrm>
            <a:off x="4229100" y="1757680"/>
            <a:ext cx="137541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229100" y="1398905"/>
            <a:ext cx="1328420" cy="398780"/>
          </a:xfrm>
          <a:prstGeom prst="rect">
            <a:avLst/>
          </a:prstGeom>
          <a:noFill/>
        </p:spPr>
        <p:txBody>
          <a:bodyPr wrap="square" rtlCol="0">
            <a:spAutoFit/>
          </a:bodyPr>
          <a:lstStyle/>
          <a:p>
            <a:r>
              <a:rPr lang="zh-CN" altLang="en-US" sz="2000"/>
              <a:t>矩阵形式</a:t>
            </a:r>
          </a:p>
        </p:txBody>
      </p:sp>
      <p:pic>
        <p:nvPicPr>
          <p:cNvPr id="10" name="图片 9"/>
          <p:cNvPicPr>
            <a:picLocks noChangeAspect="1"/>
          </p:cNvPicPr>
          <p:nvPr/>
        </p:nvPicPr>
        <p:blipFill>
          <a:blip r:embed="rId5"/>
          <a:stretch>
            <a:fillRect/>
          </a:stretch>
        </p:blipFill>
        <p:spPr>
          <a:xfrm>
            <a:off x="5557520" y="2736215"/>
            <a:ext cx="3265805" cy="683260"/>
          </a:xfrm>
          <a:prstGeom prst="rect">
            <a:avLst/>
          </a:prstGeom>
        </p:spPr>
      </p:pic>
      <p:cxnSp>
        <p:nvCxnSpPr>
          <p:cNvPr id="12" name="直接箭头连接符 11"/>
          <p:cNvCxnSpPr>
            <a:stCxn id="4" idx="2"/>
          </p:cNvCxnSpPr>
          <p:nvPr/>
        </p:nvCxnSpPr>
        <p:spPr>
          <a:xfrm>
            <a:off x="6753225" y="2078990"/>
            <a:ext cx="10160" cy="7848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6831330" y="2272030"/>
            <a:ext cx="1510030" cy="398780"/>
          </a:xfrm>
          <a:prstGeom prst="rect">
            <a:avLst/>
          </a:prstGeom>
          <a:noFill/>
        </p:spPr>
        <p:txBody>
          <a:bodyPr wrap="square" rtlCol="0">
            <a:spAutoFit/>
          </a:bodyPr>
          <a:lstStyle/>
          <a:p>
            <a:r>
              <a:rPr lang="en-US" altLang="zh-CN" sz="2000"/>
              <a:t>PCR</a:t>
            </a:r>
            <a:r>
              <a:rPr lang="zh-CN" altLang="en-US" sz="2000"/>
              <a:t>、</a:t>
            </a:r>
            <a:r>
              <a:rPr lang="en-US" altLang="zh-CN" sz="2000"/>
              <a:t>PLS</a:t>
            </a:r>
          </a:p>
        </p:txBody>
      </p:sp>
      <p:pic>
        <p:nvPicPr>
          <p:cNvPr id="15" name="图片 14"/>
          <p:cNvPicPr>
            <a:picLocks noChangeAspect="1"/>
          </p:cNvPicPr>
          <p:nvPr/>
        </p:nvPicPr>
        <p:blipFill>
          <a:blip r:embed="rId6"/>
          <a:stretch>
            <a:fillRect/>
          </a:stretch>
        </p:blipFill>
        <p:spPr>
          <a:xfrm>
            <a:off x="1520825" y="3812540"/>
            <a:ext cx="10474960" cy="563880"/>
          </a:xfrm>
          <a:prstGeom prst="rect">
            <a:avLst/>
          </a:prstGeom>
        </p:spPr>
      </p:pic>
      <p:sp>
        <p:nvSpPr>
          <p:cNvPr id="16" name="文本框 15"/>
          <p:cNvSpPr txBox="1"/>
          <p:nvPr/>
        </p:nvSpPr>
        <p:spPr>
          <a:xfrm>
            <a:off x="568199" y="3812302"/>
            <a:ext cx="11531600" cy="1630045"/>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sz="2000" dirty="0"/>
              <a:t>PCR</a:t>
            </a:r>
            <a:r>
              <a:rPr lang="zh-CN" altLang="en-US" sz="2000" dirty="0"/>
              <a:t>：</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en-US" altLang="zh-CN" sz="2000" dirty="0"/>
              <a:t>PLS</a:t>
            </a:r>
            <a:r>
              <a:rPr lang="zh-CN" altLang="en-US" sz="2000" dirty="0"/>
              <a:t>：</a:t>
            </a:r>
          </a:p>
          <a:p>
            <a:pPr indent="0">
              <a:buFont typeface="Arial" panose="020B0604020202020204" pitchFamily="34" charset="0"/>
              <a:buNone/>
            </a:pPr>
            <a:endParaRPr lang="zh-CN" altLang="en-US" sz="2000" dirty="0"/>
          </a:p>
        </p:txBody>
      </p:sp>
      <p:pic>
        <p:nvPicPr>
          <p:cNvPr id="17" name="图片 16"/>
          <p:cNvPicPr>
            <a:picLocks noChangeAspect="1"/>
          </p:cNvPicPr>
          <p:nvPr/>
        </p:nvPicPr>
        <p:blipFill>
          <a:blip r:embed="rId7"/>
          <a:stretch>
            <a:fillRect/>
          </a:stretch>
        </p:blipFill>
        <p:spPr>
          <a:xfrm>
            <a:off x="1543685" y="4646295"/>
            <a:ext cx="10452100" cy="654685"/>
          </a:xfrm>
          <a:prstGeom prst="rect">
            <a:avLst/>
          </a:prstGeom>
        </p:spPr>
      </p:pic>
      <p:sp>
        <p:nvSpPr>
          <p:cNvPr id="18" name="文本框 17"/>
          <p:cNvSpPr txBox="1"/>
          <p:nvPr/>
        </p:nvSpPr>
        <p:spPr>
          <a:xfrm>
            <a:off x="568325" y="5839460"/>
            <a:ext cx="2902585" cy="398780"/>
          </a:xfrm>
          <a:prstGeom prst="rect">
            <a:avLst/>
          </a:prstGeom>
          <a:solidFill>
            <a:srgbClr val="9C0308"/>
          </a:solidFill>
        </p:spPr>
        <p:txBody>
          <a:bodyPr wrap="square" rtlCol="0">
            <a:spAutoFit/>
          </a:bodyPr>
          <a:lstStyle/>
          <a:p>
            <a:pPr algn="ctr"/>
            <a:r>
              <a:rPr lang="zh-CN" altLang="en-US" sz="2000" dirty="0">
                <a:solidFill>
                  <a:schemeClr val="bg1"/>
                </a:solidFill>
              </a:rPr>
              <a:t>广义线性模型（</a:t>
            </a:r>
            <a:r>
              <a:rPr lang="en-US" altLang="zh-CN" sz="2000" dirty="0">
                <a:solidFill>
                  <a:schemeClr val="bg1"/>
                </a:solidFill>
              </a:rPr>
              <a:t>GLM</a:t>
            </a:r>
            <a:r>
              <a:rPr lang="zh-CN" altLang="en-US" sz="2000" dirty="0">
                <a:solidFill>
                  <a:schemeClr val="bg1"/>
                </a:solidFill>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en-US" altLang="zh-CN" dirty="0"/>
              <a:t>Conclusion</a:t>
            </a:r>
            <a:endParaRPr lang="zh-CN" altLang="en-US" dirty="0"/>
          </a:p>
        </p:txBody>
      </p:sp>
      <p:sp>
        <p:nvSpPr>
          <p:cNvPr id="2" name="文本框 1">
            <a:extLst>
              <a:ext uri="{FF2B5EF4-FFF2-40B4-BE49-F238E27FC236}">
                <a16:creationId xmlns:a16="http://schemas.microsoft.com/office/drawing/2014/main" id="{6901F17E-DFC1-4536-96DD-4F3D58D41978}"/>
              </a:ext>
            </a:extLst>
          </p:cNvPr>
          <p:cNvSpPr txBox="1"/>
          <p:nvPr/>
        </p:nvSpPr>
        <p:spPr>
          <a:xfrm>
            <a:off x="1053344" y="2065760"/>
            <a:ext cx="9852781" cy="341632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400" dirty="0"/>
              <a:t>用</a:t>
            </a:r>
            <a:r>
              <a:rPr lang="en-US" altLang="zh-CN" sz="2400" dirty="0"/>
              <a:t>NLP </a:t>
            </a:r>
            <a:r>
              <a:rPr lang="zh-CN" altLang="en-US" sz="2400" dirty="0"/>
              <a:t>对财经新闻进行分析是用途广泛的</a:t>
            </a:r>
            <a:endParaRPr lang="en-US" altLang="zh-CN" sz="2400" dirty="0"/>
          </a:p>
          <a:p>
            <a:pPr marL="342900" indent="-342900">
              <a:buFont typeface="Arial" panose="020B0604020202020204" pitchFamily="34" charset="0"/>
              <a:buChar char="•"/>
            </a:pPr>
            <a:r>
              <a:rPr lang="zh-CN" altLang="en-US" sz="2400" dirty="0"/>
              <a:t>设计合理的</a:t>
            </a:r>
            <a:r>
              <a:rPr lang="en-US" altLang="zh-CN" sz="2400" dirty="0"/>
              <a:t>token</a:t>
            </a:r>
            <a:r>
              <a:rPr lang="zh-CN" altLang="en-US" sz="2400" dirty="0"/>
              <a:t>表示方式（</a:t>
            </a:r>
            <a:r>
              <a:rPr lang="en-US" altLang="zh-CN" sz="2400" dirty="0"/>
              <a:t>word embedding</a:t>
            </a:r>
            <a:r>
              <a:rPr lang="zh-CN" altLang="en-US" sz="2400" dirty="0"/>
              <a:t>）和模型结构对</a:t>
            </a:r>
            <a:r>
              <a:rPr lang="en-US" altLang="zh-CN" sz="2400" dirty="0"/>
              <a:t>NLP</a:t>
            </a:r>
            <a:r>
              <a:rPr lang="zh-CN" altLang="en-US" sz="2400" dirty="0"/>
              <a:t>任务非常重要</a:t>
            </a:r>
            <a:endParaRPr lang="en-US" altLang="zh-CN" sz="2400" dirty="0"/>
          </a:p>
          <a:p>
            <a:pPr marL="342900" indent="-342900">
              <a:buFont typeface="Arial" panose="020B0604020202020204" pitchFamily="34" charset="0"/>
              <a:buChar char="•"/>
            </a:pPr>
            <a:r>
              <a:rPr lang="zh-CN" altLang="en-US" sz="2400" dirty="0"/>
              <a:t>深度学习不是纯黑箱（如</a:t>
            </a:r>
            <a:r>
              <a:rPr lang="en-US" altLang="zh-CN" sz="2400" dirty="0"/>
              <a:t>attention</a:t>
            </a:r>
            <a:r>
              <a:rPr lang="zh-CN" altLang="en-US" sz="2400" dirty="0"/>
              <a:t>可以可视化学到的内容）</a:t>
            </a:r>
            <a:endParaRPr lang="en-US" altLang="zh-CN" sz="2400" dirty="0"/>
          </a:p>
          <a:p>
            <a:pPr marL="342900" indent="-342900">
              <a:buFont typeface="Arial" panose="020B0604020202020204" pitchFamily="34" charset="0"/>
              <a:buChar char="•"/>
            </a:pPr>
            <a:r>
              <a:rPr lang="zh-CN" altLang="en-US" sz="2400" dirty="0"/>
              <a:t>我们可以基于自己对问题的认知来设计合理的神经网络结构。</a:t>
            </a:r>
            <a:endParaRPr lang="en-US" altLang="zh-CN" sz="2400" dirty="0"/>
          </a:p>
          <a:p>
            <a:pPr marL="342900" indent="-342900">
              <a:buFont typeface="Arial" panose="020B0604020202020204" pitchFamily="34" charset="0"/>
              <a:buChar char="•"/>
            </a:pPr>
            <a:r>
              <a:rPr lang="zh-CN" altLang="en-US" sz="2400" dirty="0"/>
              <a:t>最后介绍的论文的价值不在于直接告诉大家如何用</a:t>
            </a:r>
            <a:r>
              <a:rPr lang="en-US" altLang="zh-CN" sz="2400" dirty="0"/>
              <a:t>DL</a:t>
            </a:r>
            <a:r>
              <a:rPr lang="zh-CN" altLang="en-US" sz="2400" dirty="0"/>
              <a:t>在股市赚钱，而在于从</a:t>
            </a:r>
            <a:r>
              <a:rPr lang="en-US" altLang="zh-CN" sz="2400" dirty="0"/>
              <a:t>CS</a:t>
            </a:r>
            <a:r>
              <a:rPr lang="zh-CN" altLang="en-US" sz="2400" dirty="0"/>
              <a:t>的角度如何根据金融新闻的特点来设计神经网络结构和相应的学习算法，以及设计实验来验证有效性。通过深度学习学到的知识，反过来还让我们更好地了解金融市场。</a:t>
            </a:r>
            <a:endParaRPr lang="en-US" altLang="zh-CN" sz="2400" dirty="0"/>
          </a:p>
        </p:txBody>
      </p:sp>
      <p:sp>
        <p:nvSpPr>
          <p:cNvPr id="4" name="文本框 3">
            <a:extLst>
              <a:ext uri="{FF2B5EF4-FFF2-40B4-BE49-F238E27FC236}">
                <a16:creationId xmlns:a16="http://schemas.microsoft.com/office/drawing/2014/main" id="{976C32E3-0901-4657-8AE5-4611BF01694A}"/>
              </a:ext>
            </a:extLst>
          </p:cNvPr>
          <p:cNvSpPr txBox="1"/>
          <p:nvPr/>
        </p:nvSpPr>
        <p:spPr>
          <a:xfrm>
            <a:off x="1053344" y="1542540"/>
            <a:ext cx="3633109" cy="523220"/>
          </a:xfrm>
          <a:prstGeom prst="rect">
            <a:avLst/>
          </a:prstGeom>
          <a:solidFill>
            <a:srgbClr val="9C0308"/>
          </a:solidFill>
        </p:spPr>
        <p:txBody>
          <a:bodyPr wrap="square" rtlCol="0">
            <a:spAutoFit/>
          </a:bodyPr>
          <a:lstStyle/>
          <a:p>
            <a:pPr algn="ctr"/>
            <a:r>
              <a:rPr lang="en-US" altLang="zh-CN" sz="2800" dirty="0">
                <a:solidFill>
                  <a:schemeClr val="bg1"/>
                </a:solidFill>
              </a:rPr>
              <a:t>What we have learned</a:t>
            </a:r>
          </a:p>
        </p:txBody>
      </p:sp>
    </p:spTree>
    <p:extLst>
      <p:ext uri="{BB962C8B-B14F-4D97-AF65-F5344CB8AC3E}">
        <p14:creationId xmlns:p14="http://schemas.microsoft.com/office/powerpoint/2010/main" val="693694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8499" y="1456160"/>
            <a:ext cx="11531600" cy="36009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1200" dirty="0"/>
              <a:t>B. von </a:t>
            </a:r>
            <a:r>
              <a:rPr lang="en-US" altLang="zh-CN" sz="1200" dirty="0" err="1"/>
              <a:t>Beschwitz</a:t>
            </a:r>
            <a:r>
              <a:rPr lang="en-US" altLang="zh-CN" sz="1200" dirty="0"/>
              <a:t>, D. B. </a:t>
            </a:r>
            <a:r>
              <a:rPr lang="en-US" altLang="zh-CN" sz="1200" dirty="0" err="1"/>
              <a:t>Keim</a:t>
            </a:r>
            <a:r>
              <a:rPr lang="en-US" altLang="zh-CN" sz="1200" dirty="0"/>
              <a:t> and M. Massa, ‘Media-Driven High Frequency Trading: Evidence From News Analytics,’ </a:t>
            </a:r>
            <a:r>
              <a:rPr lang="en-US" altLang="zh-CN" sz="1200" dirty="0" err="1"/>
              <a:t>Workin</a:t>
            </a:r>
            <a:r>
              <a:rPr lang="en-US" altLang="zh-CN" sz="1200" dirty="0"/>
              <a:t> Paper, 2013.</a:t>
            </a:r>
          </a:p>
          <a:p>
            <a:pPr marL="342900" indent="-342900">
              <a:buFont typeface="Arial" panose="020B0604020202020204" pitchFamily="34" charset="0"/>
              <a:buChar char="•"/>
            </a:pPr>
            <a:r>
              <a:rPr lang="en-US" altLang="zh-CN" sz="1200" dirty="0" err="1"/>
              <a:t>Bodnaruk</a:t>
            </a:r>
            <a:r>
              <a:rPr lang="en-US" altLang="zh-CN" sz="1200" dirty="0"/>
              <a:t>, A., </a:t>
            </a:r>
            <a:r>
              <a:rPr lang="en-US" altLang="zh-CN" sz="1200" dirty="0" err="1"/>
              <a:t>Loughran</a:t>
            </a:r>
            <a:r>
              <a:rPr lang="en-US" altLang="zh-CN" sz="1200" dirty="0"/>
              <a:t>, T., and McDonald, B. (2015). Using 10-K text to gauge financial constraints. Journal </a:t>
            </a:r>
            <a:r>
              <a:rPr lang="en-US" altLang="zh-CN" sz="1200" dirty="0" err="1"/>
              <a:t>ofFinancial</a:t>
            </a:r>
            <a:r>
              <a:rPr lang="en-US" altLang="zh-CN" sz="1200" dirty="0"/>
              <a:t> and Quantitative Analysis 50: 623–646.</a:t>
            </a:r>
          </a:p>
          <a:p>
            <a:pPr marL="342900" indent="-342900">
              <a:buFont typeface="Arial" panose="020B0604020202020204" pitchFamily="34" charset="0"/>
              <a:buChar char="•"/>
            </a:pPr>
            <a:r>
              <a:rPr lang="en-US" altLang="zh-CN" sz="1200" dirty="0"/>
              <a:t>Brown, R. (2011). Incorporating news into algorithmic trading strategies: increasing the signal-to-noise ratio. In: The Handbook </a:t>
            </a:r>
            <a:r>
              <a:rPr lang="en-US" altLang="zh-CN" sz="1200" dirty="0" err="1"/>
              <a:t>ofNews</a:t>
            </a:r>
            <a:r>
              <a:rPr lang="en-US" altLang="zh-CN" sz="1200" dirty="0"/>
              <a:t> Analytics in Finance, 307–310.</a:t>
            </a:r>
          </a:p>
          <a:p>
            <a:pPr marL="342900" indent="-342900">
              <a:buFont typeface="Arial" panose="020B0604020202020204" pitchFamily="34" charset="0"/>
              <a:buChar char="•"/>
            </a:pPr>
            <a:r>
              <a:rPr lang="en-US" altLang="zh-CN" sz="1200" dirty="0"/>
              <a:t>G. </a:t>
            </a:r>
            <a:r>
              <a:rPr lang="en-US" altLang="zh-CN" sz="1200" dirty="0" err="1"/>
              <a:t>Mitra</a:t>
            </a:r>
            <a:r>
              <a:rPr lang="en-US" altLang="zh-CN" sz="1200" dirty="0"/>
              <a:t>, D. di </a:t>
            </a:r>
            <a:r>
              <a:rPr lang="en-US" altLang="zh-CN" sz="1200" dirty="0" err="1"/>
              <a:t>Bartolomeo</a:t>
            </a:r>
            <a:r>
              <a:rPr lang="en-US" altLang="zh-CN" sz="1200" dirty="0"/>
              <a:t>, A. Banerjee and X. Yu, ‘Automated Analysis </a:t>
            </a:r>
            <a:r>
              <a:rPr lang="en-US" altLang="zh-CN" sz="1200" dirty="0" err="1"/>
              <a:t>ofNews</a:t>
            </a:r>
            <a:r>
              <a:rPr lang="en-US" altLang="zh-CN" sz="1200" dirty="0"/>
              <a:t> to Compute Market Sentiment: Its Impact on Liquidity and Trading,’ UK Government Office for Science, 2015.</a:t>
            </a:r>
          </a:p>
          <a:p>
            <a:pPr marL="342900" indent="-342900">
              <a:buFont typeface="Arial" panose="020B0604020202020204" pitchFamily="34" charset="0"/>
              <a:buChar char="•"/>
            </a:pPr>
            <a:r>
              <a:rPr lang="en-US" altLang="zh-CN" sz="1200" dirty="0" err="1"/>
              <a:t>Groß-Klußmann</a:t>
            </a:r>
            <a:r>
              <a:rPr lang="en-US" altLang="zh-CN" sz="1200" dirty="0"/>
              <a:t>, A. and </a:t>
            </a:r>
            <a:r>
              <a:rPr lang="en-US" altLang="zh-CN" sz="1200" dirty="0" err="1"/>
              <a:t>Hautsch</a:t>
            </a:r>
            <a:r>
              <a:rPr lang="en-US" altLang="zh-CN" sz="1200" dirty="0"/>
              <a:t>, N. (2011). When machines read the news: using automated text analytics to quantify high frequency news-</a:t>
            </a:r>
            <a:r>
              <a:rPr lang="en-US" altLang="zh-CN" sz="1200" dirty="0" err="1"/>
              <a:t>impliedmarket</a:t>
            </a:r>
            <a:r>
              <a:rPr lang="en-US" altLang="zh-CN" sz="1200" dirty="0"/>
              <a:t> reactions. Journal </a:t>
            </a:r>
            <a:r>
              <a:rPr lang="en-US" altLang="zh-CN" sz="1200" dirty="0" err="1"/>
              <a:t>ofEmpirical</a:t>
            </a:r>
            <a:r>
              <a:rPr lang="en-US" altLang="zh-CN" sz="1200" dirty="0"/>
              <a:t> Finance 18: 321–340.</a:t>
            </a:r>
          </a:p>
          <a:p>
            <a:pPr marL="342900" indent="-342900">
              <a:buFont typeface="Arial" panose="020B0604020202020204" pitchFamily="34" charset="0"/>
              <a:buChar char="•"/>
            </a:pPr>
            <a:r>
              <a:rPr lang="en-US" altLang="zh-CN" sz="1200" dirty="0"/>
              <a:t>Hanley, K.W. and </a:t>
            </a:r>
            <a:r>
              <a:rPr lang="en-US" altLang="zh-CN" sz="1200" dirty="0" err="1"/>
              <a:t>Hoberg</a:t>
            </a:r>
            <a:r>
              <a:rPr lang="en-US" altLang="zh-CN" sz="1200" dirty="0"/>
              <a:t>, G. (2010). The information content of IPO prospectuses. The Review of Financial Studies 23 (7): 2821–2864.</a:t>
            </a:r>
          </a:p>
          <a:p>
            <a:pPr marL="342900" indent="-342900">
              <a:buFont typeface="Arial" panose="020B0604020202020204" pitchFamily="34" charset="0"/>
              <a:buChar char="•"/>
            </a:pPr>
            <a:r>
              <a:rPr lang="en-US" altLang="zh-CN" sz="1200" dirty="0"/>
              <a:t>Henry, E. (2008). Are investors influenced by how earnings press releases are written? Journal of Business Communication 45: 363–407.</a:t>
            </a:r>
          </a:p>
          <a:p>
            <a:pPr marL="342900" indent="-342900">
              <a:buFont typeface="Arial" panose="020B0604020202020204" pitchFamily="34" charset="0"/>
              <a:buChar char="•"/>
            </a:pPr>
            <a:r>
              <a:rPr lang="en-US" altLang="zh-CN" sz="1200" dirty="0" err="1"/>
              <a:t>Heston</a:t>
            </a:r>
            <a:r>
              <a:rPr lang="en-US" altLang="zh-CN" sz="1200" dirty="0"/>
              <a:t>, S.L. and Sinha, N.R. (2017). News vs. sentiment: predicting stock returns from news stories. Financial Analyst Journal 73 (3): 67–83.</a:t>
            </a:r>
          </a:p>
          <a:p>
            <a:pPr marL="342900" indent="-342900">
              <a:buFont typeface="Arial" panose="020B0604020202020204" pitchFamily="34" charset="0"/>
              <a:buChar char="•"/>
            </a:pPr>
            <a:r>
              <a:rPr lang="en-US" altLang="zh-CN" sz="1200" dirty="0"/>
              <a:t>J. </a:t>
            </a:r>
            <a:r>
              <a:rPr lang="en-US" altLang="zh-CN" sz="1200" dirty="0" err="1"/>
              <a:t>Bollen</a:t>
            </a:r>
            <a:r>
              <a:rPr lang="en-US" altLang="zh-CN" sz="1200" dirty="0"/>
              <a:t>, H. Mao and X.-J. Zeng, Twitter Mood Predicts the Stock Market. Journal </a:t>
            </a:r>
            <a:r>
              <a:rPr lang="en-US" altLang="zh-CN" sz="1200" dirty="0" err="1"/>
              <a:t>ofComputational</a:t>
            </a:r>
            <a:r>
              <a:rPr lang="en-US" altLang="zh-CN" sz="1200" dirty="0"/>
              <a:t> Science, 2011.</a:t>
            </a:r>
          </a:p>
          <a:p>
            <a:pPr marL="342900" indent="-342900">
              <a:buFont typeface="Arial" panose="020B0604020202020204" pitchFamily="34" charset="0"/>
              <a:buChar char="•"/>
            </a:pPr>
            <a:r>
              <a:rPr lang="en-US" altLang="zh-CN" sz="1200" dirty="0" err="1"/>
              <a:t>Loughran</a:t>
            </a:r>
            <a:r>
              <a:rPr lang="en-US" altLang="zh-CN" sz="1200" dirty="0"/>
              <a:t>, T. and </a:t>
            </a:r>
            <a:r>
              <a:rPr lang="en-US" altLang="zh-CN" sz="1200" dirty="0" err="1"/>
              <a:t>Mcdonald</a:t>
            </a:r>
            <a:r>
              <a:rPr lang="en-US" altLang="zh-CN" sz="1200" dirty="0"/>
              <a:t>, B. (2016). Textual analysis in accounting and finance: a survey. Journal of Accounting Research.</a:t>
            </a:r>
          </a:p>
          <a:p>
            <a:pPr marL="342900" indent="-342900">
              <a:buFont typeface="Arial" panose="020B0604020202020204" pitchFamily="34" charset="0"/>
              <a:buChar char="•"/>
            </a:pPr>
            <a:r>
              <a:rPr lang="en-US" altLang="zh-CN" sz="1200" dirty="0"/>
              <a:t>Lo, A, ‘Reuters </a:t>
            </a:r>
            <a:r>
              <a:rPr lang="en-US" altLang="zh-CN" sz="1200" dirty="0" err="1"/>
              <a:t>NewsScope</a:t>
            </a:r>
            <a:r>
              <a:rPr lang="en-US" altLang="zh-CN" sz="1200" dirty="0"/>
              <a:t> Event Indices,’ </a:t>
            </a:r>
            <a:r>
              <a:rPr lang="en-US" altLang="zh-CN" sz="1200" dirty="0" err="1"/>
              <a:t>AlphaSimplex</a:t>
            </a:r>
            <a:r>
              <a:rPr lang="en-US" altLang="zh-CN" sz="1200" dirty="0"/>
              <a:t> Research Report, Thomson Reuters, 2008.</a:t>
            </a:r>
          </a:p>
          <a:p>
            <a:pPr marL="342900" indent="-342900">
              <a:buFont typeface="Arial" panose="020B0604020202020204" pitchFamily="34" charset="0"/>
              <a:buChar char="•"/>
            </a:pPr>
            <a:r>
              <a:rPr lang="en-US" altLang="zh-CN" sz="1200" dirty="0" err="1"/>
              <a:t>Purda</a:t>
            </a:r>
            <a:r>
              <a:rPr lang="en-US" altLang="zh-CN" sz="1200" dirty="0"/>
              <a:t>, L. and </a:t>
            </a:r>
            <a:r>
              <a:rPr lang="en-US" altLang="zh-CN" sz="1200" dirty="0" err="1"/>
              <a:t>Skillicorn</a:t>
            </a:r>
            <a:r>
              <a:rPr lang="en-US" altLang="zh-CN" sz="1200" dirty="0"/>
              <a:t>, D. (2015). Accounting variables, deception, and a bag </a:t>
            </a:r>
            <a:r>
              <a:rPr lang="en-US" altLang="zh-CN" sz="1200" dirty="0" err="1"/>
              <a:t>ofwords</a:t>
            </a:r>
            <a:r>
              <a:rPr lang="en-US" altLang="zh-CN" sz="1200" dirty="0"/>
              <a:t>: assessing the tools of fraud detection. Contemporary Accounting Research 32: 1193–1223.</a:t>
            </a:r>
          </a:p>
          <a:p>
            <a:pPr marL="342900" indent="-342900">
              <a:buFont typeface="Arial" panose="020B0604020202020204" pitchFamily="34" charset="0"/>
              <a:buChar char="•"/>
            </a:pPr>
            <a:r>
              <a:rPr lang="en-US" altLang="zh-CN" sz="1200" dirty="0"/>
              <a:t>Reuters, T. (2015). Exploit Signals in News for Quantitative Strategies and Systematic Trading. Thomson Reuters</a:t>
            </a:r>
          </a:p>
          <a:p>
            <a:pPr marL="342900" indent="-342900">
              <a:buFont typeface="Arial" panose="020B0604020202020204" pitchFamily="34" charset="0"/>
              <a:buChar char="•"/>
            </a:pPr>
            <a:r>
              <a:rPr lang="en-US" altLang="zh-CN" sz="1200" dirty="0">
                <a:hlinkClick r:id="rId3"/>
              </a:rPr>
              <a:t>https://zhuanlan.zhihu.com/p/47063917</a:t>
            </a:r>
            <a:endParaRPr lang="en-US" altLang="zh-CN" sz="1200" dirty="0"/>
          </a:p>
          <a:p>
            <a:pPr marL="342900" indent="-342900">
              <a:buFont typeface="Arial" panose="020B0604020202020204" pitchFamily="34" charset="0"/>
              <a:buChar char="•"/>
            </a:pPr>
            <a:r>
              <a:rPr lang="en-US" altLang="zh-CN" sz="1200" dirty="0" err="1"/>
              <a:t>Ziniu</a:t>
            </a:r>
            <a:r>
              <a:rPr lang="en-US" altLang="zh-CN" sz="1200" dirty="0"/>
              <a:t> Hu, </a:t>
            </a:r>
            <a:r>
              <a:rPr lang="en-US" altLang="zh-CN" sz="1200" dirty="0" err="1"/>
              <a:t>Weiqing</a:t>
            </a:r>
            <a:r>
              <a:rPr lang="en-US" altLang="zh-CN" sz="1200" dirty="0"/>
              <a:t> Liu, Jiang </a:t>
            </a:r>
            <a:r>
              <a:rPr lang="en-US" altLang="zh-CN" sz="1200" dirty="0" err="1"/>
              <a:t>Bian</a:t>
            </a:r>
            <a:r>
              <a:rPr lang="en-US" altLang="zh-CN" sz="1200" dirty="0"/>
              <a:t>, </a:t>
            </a:r>
            <a:r>
              <a:rPr lang="en-US" altLang="zh-CN" sz="1200" dirty="0" err="1"/>
              <a:t>Xuanzhe</a:t>
            </a:r>
            <a:r>
              <a:rPr lang="en-US" altLang="zh-CN" sz="1200" dirty="0"/>
              <a:t> Liu, Tie-Yan </a:t>
            </a:r>
            <a:r>
              <a:rPr lang="en-US" altLang="zh-CN" sz="1200" dirty="0" err="1"/>
              <a:t>liu</a:t>
            </a:r>
            <a:r>
              <a:rPr lang="en-US" altLang="zh-CN" sz="1200" dirty="0"/>
              <a:t>, Listening to Chaotic Whispers: A Deep Learning Framework for News-oriented Stock Trend Prediction. ACM 2018: 261–269</a:t>
            </a:r>
          </a:p>
          <a:p>
            <a:pPr marL="342900" indent="-342900">
              <a:buFont typeface="Arial" panose="020B0604020202020204" pitchFamily="34" charset="0"/>
              <a:buChar char="•"/>
            </a:pPr>
            <a:endParaRPr lang="en-US" altLang="zh-CN" sz="1200" dirty="0"/>
          </a:p>
        </p:txBody>
      </p:sp>
      <p:sp>
        <p:nvSpPr>
          <p:cNvPr id="11" name="标题 10"/>
          <p:cNvSpPr>
            <a:spLocks noGrp="1"/>
          </p:cNvSpPr>
          <p:nvPr>
            <p:ph type="title"/>
          </p:nvPr>
        </p:nvSpPr>
        <p:spPr/>
        <p:txBody>
          <a:bodyPr/>
          <a:lstStyle/>
          <a:p>
            <a:r>
              <a:rPr lang="en-US" altLang="zh-CN" dirty="0"/>
              <a:t>Reference</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pPr/>
              <a:t>61</a:t>
            </a:fld>
            <a:endParaRPr lang="zh-CN" altLang="en-US" dirty="0"/>
          </a:p>
        </p:txBody>
      </p:sp>
      <p:sp>
        <p:nvSpPr>
          <p:cNvPr id="3" name="文本框 2">
            <a:extLst>
              <a:ext uri="{FF2B5EF4-FFF2-40B4-BE49-F238E27FC236}">
                <a16:creationId xmlns:a16="http://schemas.microsoft.com/office/drawing/2014/main" id="{47B16E81-1E73-4D78-90F3-CA45490F89B4}"/>
              </a:ext>
            </a:extLst>
          </p:cNvPr>
          <p:cNvSpPr txBox="1"/>
          <p:nvPr/>
        </p:nvSpPr>
        <p:spPr>
          <a:xfrm>
            <a:off x="428499" y="1056050"/>
            <a:ext cx="2853055" cy="400110"/>
          </a:xfrm>
          <a:prstGeom prst="rect">
            <a:avLst/>
          </a:prstGeom>
          <a:solidFill>
            <a:srgbClr val="9C0308"/>
          </a:solidFill>
        </p:spPr>
        <p:txBody>
          <a:bodyPr wrap="square" rtlCol="0">
            <a:spAutoFit/>
          </a:bodyPr>
          <a:lstStyle/>
          <a:p>
            <a:pPr algn="ctr"/>
            <a:r>
              <a:rPr lang="zh-CN" altLang="en-US" sz="2000" dirty="0">
                <a:solidFill>
                  <a:schemeClr val="bg1"/>
                </a:solidFill>
              </a:rPr>
              <a:t>参考文献</a:t>
            </a:r>
          </a:p>
        </p:txBody>
      </p:sp>
    </p:spTree>
    <p:extLst>
      <p:ext uri="{BB962C8B-B14F-4D97-AF65-F5344CB8AC3E}">
        <p14:creationId xmlns:p14="http://schemas.microsoft.com/office/powerpoint/2010/main" val="34159992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6924" y="5091832"/>
            <a:ext cx="4879975" cy="398780"/>
          </a:xfrm>
          <a:prstGeom prst="rect">
            <a:avLst/>
          </a:prstGeom>
          <a:noFill/>
        </p:spPr>
        <p:txBody>
          <a:bodyPr wrap="square" rtlCol="0">
            <a:spAutoFit/>
          </a:bodyPr>
          <a:lstStyle/>
          <a:p>
            <a:pPr algn="l">
              <a:buClrTx/>
              <a:buSzTx/>
              <a:buFontTx/>
            </a:pPr>
            <a:r>
              <a:rPr lang="en-US" altLang="zh-CN" sz="2000" b="1" dirty="0">
                <a:solidFill>
                  <a:srgbClr val="B23E3E"/>
                </a:solidFill>
                <a:latin typeface="微软雅黑" panose="020B0503020204020204" pitchFamily="34" charset="-122"/>
                <a:ea typeface="微软雅黑" panose="020B0503020204020204" pitchFamily="34" charset="-122"/>
              </a:rPr>
              <a:t>ML</a:t>
            </a:r>
            <a:r>
              <a:rPr lang="zh-CN" altLang="en-US" sz="2000" b="1" dirty="0">
                <a:solidFill>
                  <a:srgbClr val="B23E3E"/>
                </a:solidFill>
                <a:latin typeface="微软雅黑" panose="020B0503020204020204" pitchFamily="34" charset="-122"/>
                <a:ea typeface="微软雅黑" panose="020B0503020204020204" pitchFamily="34" charset="-122"/>
              </a:rPr>
              <a:t>在量化投资中应用的常见误区</a:t>
            </a:r>
          </a:p>
        </p:txBody>
      </p:sp>
      <p:sp>
        <p:nvSpPr>
          <p:cNvPr id="6" name="文本框 5"/>
          <p:cNvSpPr txBox="1"/>
          <p:nvPr/>
        </p:nvSpPr>
        <p:spPr>
          <a:xfrm>
            <a:off x="4336924" y="2075295"/>
            <a:ext cx="4453984" cy="39878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用于实证资产风险溢价</a:t>
            </a:r>
          </a:p>
        </p:txBody>
      </p:sp>
      <p:sp>
        <p:nvSpPr>
          <p:cNvPr id="7" name="文本框 6"/>
          <p:cNvSpPr txBox="1"/>
          <p:nvPr/>
        </p:nvSpPr>
        <p:spPr>
          <a:xfrm>
            <a:off x="4337050" y="4039235"/>
            <a:ext cx="3540760" cy="398780"/>
          </a:xfrm>
          <a:prstGeom prst="rect">
            <a:avLst/>
          </a:prstGeom>
          <a:noFill/>
        </p:spPr>
        <p:txBody>
          <a:bodyPr wrap="square" rtlCol="0">
            <a:spAutoFit/>
          </a:bodyPr>
          <a:lstStyle/>
          <a:p>
            <a:r>
              <a:rPr lang="en-US" altLang="zh-CN" sz="2000">
                <a:solidFill>
                  <a:schemeClr val="bg1">
                    <a:lumMod val="65000"/>
                  </a:schemeClr>
                </a:solidFill>
                <a:latin typeface="微软雅黑" panose="020B0503020204020204" pitchFamily="34" charset="-122"/>
                <a:ea typeface="微软雅黑" panose="020B0503020204020204" pitchFamily="34" charset="-122"/>
              </a:rPr>
              <a:t>NLP</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7049" y="2936622"/>
            <a:ext cx="5228981" cy="400110"/>
          </a:xfrm>
          <a:prstGeom prst="rect">
            <a:avLst/>
          </a:prstGeom>
          <a:noFill/>
        </p:spPr>
        <p:txBody>
          <a:bodyPr wrap="square" rtlCol="0">
            <a:spAutoFit/>
          </a:bodyPr>
          <a:lstStyle/>
          <a:p>
            <a:r>
              <a:rPr lang="en-US" altLang="zh-CN" sz="2000" dirty="0">
                <a:solidFill>
                  <a:schemeClr val="bg1">
                    <a:lumMod val="65000"/>
                  </a:schemeClr>
                </a:solidFill>
                <a:latin typeface="微软雅黑" panose="020B0503020204020204" pitchFamily="34" charset="-122"/>
                <a:ea typeface="微软雅黑" panose="020B0503020204020204" pitchFamily="34" charset="-122"/>
              </a:rPr>
              <a:t>ML</a:t>
            </a:r>
            <a:r>
              <a:rPr lang="zh-CN" altLang="en-US" sz="2000" dirty="0">
                <a:solidFill>
                  <a:schemeClr val="bg1">
                    <a:lumMod val="65000"/>
                  </a:schemeClr>
                </a:solidFill>
                <a:latin typeface="微软雅黑" panose="020B0503020204020204" pitchFamily="34" charset="-122"/>
                <a:ea typeface="微软雅黑" panose="020B0503020204020204" pitchFamily="34" charset="-122"/>
              </a:rPr>
              <a:t>：基于基本面的量化多因子选股</a:t>
            </a:r>
          </a:p>
        </p:txBody>
      </p:sp>
      <p:sp>
        <p:nvSpPr>
          <p:cNvPr id="4" name="标题 3"/>
          <p:cNvSpPr>
            <a:spLocks noGrp="1"/>
          </p:cNvSpPr>
          <p:nvPr>
            <p:ph type="title"/>
          </p:nvPr>
        </p:nvSpPr>
        <p:spPr/>
        <p:txBody>
          <a:bodyPr/>
          <a:lstStyle/>
          <a:p>
            <a:r>
              <a:rPr lang="en-US" altLang="zh-CN" dirty="0"/>
              <a:t>ML</a:t>
            </a:r>
            <a:r>
              <a:rPr lang="zh-CN" altLang="en-US" dirty="0"/>
              <a:t>内培</a:t>
            </a:r>
          </a:p>
        </p:txBody>
      </p:sp>
      <p:sp>
        <p:nvSpPr>
          <p:cNvPr id="13" name="灯片编号占位符 3"/>
          <p:cNvSpPr>
            <a:spLocks noGrp="1"/>
          </p:cNvSpPr>
          <p:nvPr>
            <p:ph type="sldNum" sz="quarter" idx="12"/>
          </p:nvPr>
        </p:nvSpPr>
        <p:spPr/>
        <p:txBody>
          <a:bodyPr/>
          <a:lstStyle/>
          <a:p>
            <a:fld id="{1827CD8D-0C45-4313-8514-3276C2338651}" type="slidenum">
              <a:rPr lang="zh-CN" altLang="en-US" smtClean="0"/>
              <a:t>62</a:t>
            </a:fld>
            <a:endParaRPr lang="zh-CN" altLang="en-US" dirty="0"/>
          </a:p>
        </p:txBody>
      </p:sp>
    </p:spTree>
    <p:extLst>
      <p:ext uri="{BB962C8B-B14F-4D97-AF65-F5344CB8AC3E}">
        <p14:creationId xmlns:p14="http://schemas.microsoft.com/office/powerpoint/2010/main" val="449689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ML</a:t>
            </a:r>
            <a:r>
              <a:rPr lang="zh-CN" altLang="en-US" dirty="0"/>
              <a:t>在量化投资中的常见误区</a:t>
            </a:r>
            <a:endParaRPr lang="en-US" altLang="zh-CN" dirty="0"/>
          </a:p>
        </p:txBody>
      </p:sp>
      <p:sp>
        <p:nvSpPr>
          <p:cNvPr id="3" name="灯片编号占位符 2"/>
          <p:cNvSpPr>
            <a:spLocks noGrp="1"/>
          </p:cNvSpPr>
          <p:nvPr>
            <p:ph type="sldNum" sz="quarter" idx="12"/>
          </p:nvPr>
        </p:nvSpPr>
        <p:spPr/>
        <p:txBody>
          <a:bodyPr/>
          <a:lstStyle/>
          <a:p>
            <a:fld id="{1827CD8D-0C45-4313-8514-3276C2338651}" type="slidenum">
              <a:rPr lang="zh-CN" altLang="en-US" smtClean="0"/>
              <a:t>63</a:t>
            </a:fld>
            <a:endParaRPr lang="zh-CN" altLang="en-US" dirty="0"/>
          </a:p>
        </p:txBody>
      </p:sp>
      <p:sp>
        <p:nvSpPr>
          <p:cNvPr id="5" name="文本框 4">
            <a:extLst>
              <a:ext uri="{FF2B5EF4-FFF2-40B4-BE49-F238E27FC236}">
                <a16:creationId xmlns:a16="http://schemas.microsoft.com/office/drawing/2014/main" id="{BFFE216B-8FAC-4EF5-A328-F4B1DFDC18F4}"/>
              </a:ext>
            </a:extLst>
          </p:cNvPr>
          <p:cNvSpPr txBox="1"/>
          <p:nvPr/>
        </p:nvSpPr>
        <p:spPr>
          <a:xfrm>
            <a:off x="375917" y="1865098"/>
            <a:ext cx="10342880" cy="923330"/>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自由基金经理，没有</a:t>
            </a:r>
            <a:r>
              <a:rPr lang="zh-CN" altLang="en-US" b="1" dirty="0"/>
              <a:t>系统投资理念</a:t>
            </a:r>
            <a:r>
              <a:rPr lang="zh-CN" altLang="en-US" dirty="0"/>
              <a:t>，一起工作会相互影响。</a:t>
            </a:r>
            <a:endParaRPr lang="en-US" altLang="zh-CN" dirty="0"/>
          </a:p>
          <a:p>
            <a:pPr marL="285750" indent="-285750">
              <a:buFont typeface="Arial" panose="020B0604020202020204" pitchFamily="34" charset="0"/>
              <a:buChar char="•"/>
            </a:pPr>
            <a:r>
              <a:rPr lang="zh-CN" altLang="en-US" dirty="0"/>
              <a:t>在为同一个目标工作时，应尽量</a:t>
            </a:r>
            <a:r>
              <a:rPr lang="zh-CN" altLang="en-US" b="1" dirty="0"/>
              <a:t>分开工作，减少交流</a:t>
            </a:r>
            <a:r>
              <a:rPr lang="zh-CN" altLang="en-US" dirty="0"/>
              <a:t>，不然会导致发了</a:t>
            </a:r>
            <a:r>
              <a:rPr lang="en-US" altLang="zh-CN" dirty="0"/>
              <a:t>50</a:t>
            </a:r>
            <a:r>
              <a:rPr lang="zh-CN" altLang="en-US" dirty="0"/>
              <a:t>份工资，但只得到一个</a:t>
            </a:r>
            <a:r>
              <a:rPr lang="en-US" altLang="zh-CN" dirty="0"/>
              <a:t>idea</a:t>
            </a:r>
            <a:r>
              <a:rPr lang="zh-CN" altLang="en-US" dirty="0"/>
              <a:t>的结果</a:t>
            </a:r>
          </a:p>
        </p:txBody>
      </p:sp>
      <p:sp>
        <p:nvSpPr>
          <p:cNvPr id="9" name="文本框 8">
            <a:extLst>
              <a:ext uri="{FF2B5EF4-FFF2-40B4-BE49-F238E27FC236}">
                <a16:creationId xmlns:a16="http://schemas.microsoft.com/office/drawing/2014/main" id="{723E52D0-73F7-43E4-AABB-F06E671A9584}"/>
              </a:ext>
            </a:extLst>
          </p:cNvPr>
          <p:cNvSpPr txBox="1"/>
          <p:nvPr/>
        </p:nvSpPr>
        <p:spPr>
          <a:xfrm>
            <a:off x="375916" y="1495766"/>
            <a:ext cx="3443609" cy="369332"/>
          </a:xfrm>
          <a:prstGeom prst="rect">
            <a:avLst/>
          </a:prstGeom>
          <a:solidFill>
            <a:srgbClr val="9C0308"/>
          </a:solidFill>
        </p:spPr>
        <p:txBody>
          <a:bodyPr wrap="square" rtlCol="0">
            <a:spAutoFit/>
          </a:bodyPr>
          <a:lstStyle/>
          <a:p>
            <a:pPr algn="ctr"/>
            <a:r>
              <a:rPr lang="zh-CN" altLang="en-US" dirty="0">
                <a:solidFill>
                  <a:schemeClr val="bg1"/>
                </a:solidFill>
              </a:rPr>
              <a:t>西西弗斯模式</a:t>
            </a:r>
            <a:r>
              <a:rPr lang="en-US" altLang="zh-CN" dirty="0">
                <a:solidFill>
                  <a:schemeClr val="bg1"/>
                </a:solidFill>
              </a:rPr>
              <a:t>(SISPHUS-STRATEGY)</a:t>
            </a:r>
            <a:endParaRPr lang="zh-CN" altLang="en-US" dirty="0">
              <a:solidFill>
                <a:schemeClr val="bg1"/>
              </a:solidFill>
            </a:endParaRPr>
          </a:p>
        </p:txBody>
      </p:sp>
      <p:sp>
        <p:nvSpPr>
          <p:cNvPr id="16" name="文本框 15">
            <a:extLst>
              <a:ext uri="{FF2B5EF4-FFF2-40B4-BE49-F238E27FC236}">
                <a16:creationId xmlns:a16="http://schemas.microsoft.com/office/drawing/2014/main" id="{266EFC32-27F3-4B09-9DA0-1A5204F75A72}"/>
              </a:ext>
            </a:extLst>
          </p:cNvPr>
          <p:cNvSpPr txBox="1"/>
          <p:nvPr/>
        </p:nvSpPr>
        <p:spPr>
          <a:xfrm>
            <a:off x="375917" y="4074898"/>
            <a:ext cx="10342880"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做量化是一个</a:t>
            </a:r>
            <a:r>
              <a:rPr lang="zh-CN" altLang="en-US" b="1" dirty="0"/>
              <a:t>系统工程</a:t>
            </a:r>
            <a:endParaRPr lang="en-US" altLang="zh-CN" b="1" dirty="0"/>
          </a:p>
          <a:p>
            <a:pPr marL="285750" indent="-285750">
              <a:buFont typeface="Arial" panose="020B0604020202020204" pitchFamily="34" charset="0"/>
              <a:buChar char="•"/>
            </a:pPr>
            <a:r>
              <a:rPr lang="zh-CN" altLang="en-US" dirty="0"/>
              <a:t>如果让一个人完成所有工作，无异于在</a:t>
            </a:r>
            <a:r>
              <a:rPr lang="en-US" altLang="zh-CN" dirty="0"/>
              <a:t>BMW</a:t>
            </a:r>
            <a:r>
              <a:rPr lang="zh-CN" altLang="en-US" dirty="0"/>
              <a:t>工厂自己组装完一台汽车</a:t>
            </a:r>
            <a:endParaRPr lang="en-US" altLang="zh-CN" dirty="0"/>
          </a:p>
          <a:p>
            <a:pPr marL="285750" indent="-285750">
              <a:buFont typeface="Arial" panose="020B0604020202020204" pitchFamily="34" charset="0"/>
              <a:buChar char="•"/>
            </a:pPr>
            <a:r>
              <a:rPr lang="zh-CN" altLang="en-US" dirty="0"/>
              <a:t>最好将项目分成</a:t>
            </a:r>
            <a:r>
              <a:rPr lang="zh-CN" altLang="en-US" b="1" dirty="0"/>
              <a:t>清晰的子任务</a:t>
            </a:r>
            <a:r>
              <a:rPr lang="zh-CN" altLang="en-US" dirty="0"/>
              <a:t>（</a:t>
            </a:r>
            <a:r>
              <a:rPr lang="en-US" altLang="zh-CN" dirty="0"/>
              <a:t>DATA,HPC,</a:t>
            </a:r>
            <a:r>
              <a:rPr lang="zh-CN" altLang="en-US" dirty="0"/>
              <a:t>软件开发</a:t>
            </a:r>
            <a:r>
              <a:rPr lang="en-US" altLang="zh-CN" dirty="0"/>
              <a:t>,</a:t>
            </a:r>
            <a:r>
              <a:rPr lang="zh-CN" altLang="en-US" dirty="0"/>
              <a:t>特征分析</a:t>
            </a:r>
            <a:r>
              <a:rPr lang="en-US" altLang="zh-CN" dirty="0"/>
              <a:t>,</a:t>
            </a:r>
            <a:r>
              <a:rPr lang="zh-CN" altLang="en-US" dirty="0"/>
              <a:t>模拟交易系统</a:t>
            </a:r>
            <a:r>
              <a:rPr lang="en-US" altLang="zh-CN" dirty="0"/>
              <a:t>,</a:t>
            </a:r>
            <a:r>
              <a:rPr lang="zh-CN" altLang="en-US" dirty="0"/>
              <a:t>回测）分别</a:t>
            </a:r>
            <a:r>
              <a:rPr lang="zh-CN" altLang="en-US" b="1" dirty="0"/>
              <a:t>制定标准</a:t>
            </a:r>
            <a:endParaRPr lang="en-US" altLang="zh-CN" b="1" dirty="0"/>
          </a:p>
          <a:p>
            <a:pPr marL="285750" indent="-285750">
              <a:buFont typeface="Arial" panose="020B0604020202020204" pitchFamily="34" charset="0"/>
              <a:buChar char="•"/>
            </a:pPr>
            <a:r>
              <a:rPr lang="zh-CN" altLang="en-US" dirty="0"/>
              <a:t>让每个</a:t>
            </a:r>
            <a:r>
              <a:rPr lang="en-US" altLang="zh-CN" dirty="0"/>
              <a:t>Quant</a:t>
            </a:r>
            <a:r>
              <a:rPr lang="zh-CN" altLang="en-US" dirty="0"/>
              <a:t>在保持</a:t>
            </a:r>
            <a:r>
              <a:rPr lang="zh-CN" altLang="en-US" b="1" dirty="0"/>
              <a:t>全局观</a:t>
            </a:r>
            <a:r>
              <a:rPr lang="zh-CN" altLang="en-US" dirty="0"/>
              <a:t>的同时，专注于子任务，项目得以稳定推进</a:t>
            </a:r>
            <a:endParaRPr lang="en-US" altLang="zh-CN" dirty="0"/>
          </a:p>
          <a:p>
            <a:pPr marL="285750" indent="-285750">
              <a:buFont typeface="Arial" panose="020B0604020202020204" pitchFamily="34" charset="0"/>
              <a:buChar char="•"/>
            </a:pPr>
            <a:endParaRPr lang="zh-CN" altLang="en-US" dirty="0"/>
          </a:p>
        </p:txBody>
      </p:sp>
      <p:sp>
        <p:nvSpPr>
          <p:cNvPr id="18" name="文本框 17">
            <a:extLst>
              <a:ext uri="{FF2B5EF4-FFF2-40B4-BE49-F238E27FC236}">
                <a16:creationId xmlns:a16="http://schemas.microsoft.com/office/drawing/2014/main" id="{C2EC3184-6669-49C8-99F1-0798721C172A}"/>
              </a:ext>
            </a:extLst>
          </p:cNvPr>
          <p:cNvSpPr txBox="1"/>
          <p:nvPr/>
        </p:nvSpPr>
        <p:spPr>
          <a:xfrm>
            <a:off x="375916" y="3705566"/>
            <a:ext cx="3062609" cy="369332"/>
          </a:xfrm>
          <a:prstGeom prst="rect">
            <a:avLst/>
          </a:prstGeom>
          <a:solidFill>
            <a:srgbClr val="9C0308"/>
          </a:solidFill>
        </p:spPr>
        <p:txBody>
          <a:bodyPr wrap="square" rtlCol="0">
            <a:spAutoFit/>
          </a:bodyPr>
          <a:lstStyle/>
          <a:p>
            <a:pPr algn="ctr"/>
            <a:r>
              <a:rPr lang="zh-CN" altLang="en-US" dirty="0">
                <a:solidFill>
                  <a:schemeClr val="bg1"/>
                </a:solidFill>
              </a:rPr>
              <a:t>元策略模式</a:t>
            </a:r>
            <a:r>
              <a:rPr lang="en-US" altLang="zh-CN" dirty="0">
                <a:solidFill>
                  <a:schemeClr val="bg1"/>
                </a:solidFill>
              </a:rPr>
              <a:t>(META-STRATEGY)</a:t>
            </a:r>
            <a:endParaRPr lang="zh-CN" altLang="en-US"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13" name="灯片编号占位符 3"/>
          <p:cNvSpPr>
            <a:spLocks noGrp="1"/>
          </p:cNvSpPr>
          <p:nvPr>
            <p:ph type="sldNum" sz="quarter" idx="12"/>
          </p:nvPr>
        </p:nvSpPr>
        <p:spPr/>
        <p:txBody>
          <a:bodyPr/>
          <a:lstStyle/>
          <a:p>
            <a:fld id="{1827CD8D-0C45-4313-8514-3276C2338651}" type="slidenum">
              <a:rPr lang="zh-CN" altLang="en-US" smtClean="0"/>
              <a:t>64</a:t>
            </a:fld>
            <a:endParaRPr lang="zh-CN" altLang="en-US" dirty="0"/>
          </a:p>
        </p:txBody>
      </p:sp>
      <p:sp>
        <p:nvSpPr>
          <p:cNvPr id="2" name="文本框 1">
            <a:extLst>
              <a:ext uri="{FF2B5EF4-FFF2-40B4-BE49-F238E27FC236}">
                <a16:creationId xmlns:a16="http://schemas.microsoft.com/office/drawing/2014/main" id="{7DE6EAD4-5294-434C-8F69-004272142B48}"/>
              </a:ext>
            </a:extLst>
          </p:cNvPr>
          <p:cNvSpPr txBox="1"/>
          <p:nvPr/>
        </p:nvSpPr>
        <p:spPr>
          <a:xfrm>
            <a:off x="375917" y="1865098"/>
            <a:ext cx="10342880" cy="646331"/>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面对特定数据进行</a:t>
            </a:r>
            <a:r>
              <a:rPr lang="zh-CN" altLang="en-US" b="1" dirty="0"/>
              <a:t>疯狂调参</a:t>
            </a:r>
            <a:r>
              <a:rPr lang="zh-CN" altLang="en-US" dirty="0"/>
              <a:t>，直至拟合到好看的回测结果</a:t>
            </a:r>
            <a:endParaRPr lang="en-US" altLang="zh-CN" dirty="0"/>
          </a:p>
          <a:p>
            <a:pPr marL="285750" indent="-285750">
              <a:buFont typeface="Arial" panose="020B0604020202020204" pitchFamily="34" charset="0"/>
              <a:buChar char="•"/>
            </a:pPr>
            <a:r>
              <a:rPr lang="zh-CN" altLang="en-US" dirty="0"/>
              <a:t>导致</a:t>
            </a:r>
            <a:r>
              <a:rPr lang="zh-CN" altLang="en-US" b="1" dirty="0"/>
              <a:t>过拟合</a:t>
            </a:r>
            <a:r>
              <a:rPr lang="zh-CN" altLang="en-US" dirty="0"/>
              <a:t>的后果，假阳性率偏高</a:t>
            </a:r>
            <a:endParaRPr lang="en-US" altLang="zh-CN" dirty="0"/>
          </a:p>
        </p:txBody>
      </p:sp>
      <p:sp>
        <p:nvSpPr>
          <p:cNvPr id="4" name="文本框 3">
            <a:extLst>
              <a:ext uri="{FF2B5EF4-FFF2-40B4-BE49-F238E27FC236}">
                <a16:creationId xmlns:a16="http://schemas.microsoft.com/office/drawing/2014/main" id="{5B79BE58-3D98-4579-8A47-19AC4E96B3C5}"/>
              </a:ext>
            </a:extLst>
          </p:cNvPr>
          <p:cNvSpPr txBox="1"/>
          <p:nvPr/>
        </p:nvSpPr>
        <p:spPr>
          <a:xfrm>
            <a:off x="375916" y="1495766"/>
            <a:ext cx="5424809" cy="369332"/>
          </a:xfrm>
          <a:prstGeom prst="rect">
            <a:avLst/>
          </a:prstGeom>
          <a:solidFill>
            <a:srgbClr val="9C0308"/>
          </a:solidFill>
        </p:spPr>
        <p:txBody>
          <a:bodyPr wrap="square" rtlCol="0">
            <a:spAutoFit/>
          </a:bodyPr>
          <a:lstStyle/>
          <a:p>
            <a:pPr algn="ctr"/>
            <a:r>
              <a:rPr lang="zh-CN" altLang="en-US" dirty="0">
                <a:solidFill>
                  <a:schemeClr val="bg1"/>
                </a:solidFill>
              </a:rPr>
              <a:t>根据回测做研究</a:t>
            </a:r>
            <a:r>
              <a:rPr lang="en-US" altLang="zh-CN" dirty="0">
                <a:solidFill>
                  <a:schemeClr val="bg1"/>
                </a:solidFill>
              </a:rPr>
              <a:t>(RESEARCH THROUGH BACKTESTING)</a:t>
            </a:r>
            <a:endParaRPr lang="zh-CN" altLang="en-US" dirty="0">
              <a:solidFill>
                <a:schemeClr val="bg1"/>
              </a:solidFill>
            </a:endParaRPr>
          </a:p>
        </p:txBody>
      </p:sp>
      <p:sp>
        <p:nvSpPr>
          <p:cNvPr id="5" name="文本框 4">
            <a:extLst>
              <a:ext uri="{FF2B5EF4-FFF2-40B4-BE49-F238E27FC236}">
                <a16:creationId xmlns:a16="http://schemas.microsoft.com/office/drawing/2014/main" id="{8B5DFAFD-629C-470F-870D-E261B9C4A407}"/>
              </a:ext>
            </a:extLst>
          </p:cNvPr>
          <p:cNvSpPr txBox="1"/>
          <p:nvPr/>
        </p:nvSpPr>
        <p:spPr>
          <a:xfrm>
            <a:off x="375917" y="3474823"/>
            <a:ext cx="10342880" cy="286232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dirty="0"/>
              <a:t>“</a:t>
            </a:r>
            <a:r>
              <a:rPr lang="zh-CN" altLang="en-US" dirty="0"/>
              <a:t>好的猎人不会对猎狗捕获的猎物照单全收</a:t>
            </a:r>
            <a:r>
              <a:rPr lang="en-US" altLang="zh-CN" dirty="0"/>
              <a:t>”</a:t>
            </a:r>
          </a:p>
          <a:p>
            <a:pPr marL="285750" indent="-285750">
              <a:buFont typeface="Arial" panose="020B0604020202020204" pitchFamily="34" charset="0"/>
              <a:buChar char="•"/>
            </a:pPr>
            <a:r>
              <a:rPr lang="zh-CN" altLang="en-US" dirty="0"/>
              <a:t>通过</a:t>
            </a:r>
            <a:r>
              <a:rPr lang="zh-CN" altLang="en-US" b="1" dirty="0"/>
              <a:t>交叉验证</a:t>
            </a:r>
            <a:r>
              <a:rPr lang="zh-CN" altLang="en-US" dirty="0"/>
              <a:t>来评估泛化误差</a:t>
            </a:r>
            <a:endParaRPr lang="en-US" altLang="zh-CN" dirty="0"/>
          </a:p>
          <a:p>
            <a:pPr marL="285750" indent="-285750">
              <a:buFont typeface="Arial" panose="020B0604020202020204" pitchFamily="34" charset="0"/>
              <a:buChar char="•"/>
            </a:pPr>
            <a:r>
              <a:rPr lang="zh-CN" altLang="en-US" dirty="0"/>
              <a:t>进行特征分析，增加一些特征来增强一些对模型</a:t>
            </a:r>
            <a:r>
              <a:rPr lang="zh-CN" altLang="en-US" b="1" dirty="0"/>
              <a:t>预测能力</a:t>
            </a:r>
            <a:r>
              <a:rPr lang="zh-CN" altLang="en-US" dirty="0"/>
              <a:t>有帮助的信号，消除一些增加噪音的特征</a:t>
            </a:r>
            <a:endParaRPr lang="en-US" altLang="zh-CN" dirty="0"/>
          </a:p>
          <a:p>
            <a:pPr marL="285750" indent="-285750">
              <a:buFont typeface="Arial" panose="020B0604020202020204" pitchFamily="34" charset="0"/>
              <a:buChar char="•"/>
            </a:pPr>
            <a:r>
              <a:rPr lang="zh-CN" altLang="en-US" dirty="0"/>
              <a:t>什么特征最</a:t>
            </a:r>
            <a:r>
              <a:rPr lang="zh-CN" altLang="en-US" b="1" dirty="0"/>
              <a:t>重要</a:t>
            </a:r>
            <a:r>
              <a:rPr lang="zh-CN" altLang="en-US" dirty="0"/>
              <a:t>？</a:t>
            </a:r>
            <a:endParaRPr lang="en-US" altLang="zh-CN" dirty="0"/>
          </a:p>
          <a:p>
            <a:pPr marL="285750" indent="-285750">
              <a:buFont typeface="Arial" panose="020B0604020202020204" pitchFamily="34" charset="0"/>
              <a:buChar char="•"/>
            </a:pPr>
            <a:r>
              <a:rPr lang="zh-CN" altLang="en-US" dirty="0"/>
              <a:t>这些特征的重要性会随时间进行</a:t>
            </a:r>
            <a:r>
              <a:rPr lang="zh-CN" altLang="en-US" b="1" dirty="0"/>
              <a:t>改变</a:t>
            </a:r>
            <a:r>
              <a:rPr lang="zh-CN" altLang="en-US" dirty="0"/>
              <a:t>吗？</a:t>
            </a:r>
            <a:endParaRPr lang="en-US" altLang="zh-CN" dirty="0"/>
          </a:p>
          <a:p>
            <a:pPr marL="285750" indent="-285750">
              <a:buFont typeface="Arial" panose="020B0604020202020204" pitchFamily="34" charset="0"/>
              <a:buChar char="•"/>
            </a:pPr>
            <a:r>
              <a:rPr lang="zh-CN" altLang="en-US" dirty="0"/>
              <a:t>这种改变能否被</a:t>
            </a:r>
            <a:r>
              <a:rPr lang="zh-CN" altLang="en-US" b="1" dirty="0"/>
              <a:t>识别</a:t>
            </a:r>
            <a:r>
              <a:rPr lang="zh-CN" altLang="en-US" dirty="0"/>
              <a:t>？</a:t>
            </a:r>
            <a:endParaRPr lang="en-US" altLang="zh-CN" dirty="0"/>
          </a:p>
          <a:p>
            <a:pPr marL="285750" indent="-285750">
              <a:buFont typeface="Arial" panose="020B0604020202020204" pitchFamily="34" charset="0"/>
              <a:buChar char="•"/>
            </a:pPr>
            <a:r>
              <a:rPr lang="zh-CN" altLang="en-US" dirty="0"/>
              <a:t>这些特征适用于</a:t>
            </a:r>
            <a:r>
              <a:rPr lang="zh-CN" altLang="en-US" b="1" dirty="0"/>
              <a:t>其他资产类别</a:t>
            </a:r>
            <a:r>
              <a:rPr lang="zh-CN" altLang="en-US" dirty="0"/>
              <a:t>吗？</a:t>
            </a:r>
            <a:endParaRPr lang="en-US" altLang="zh-CN" dirty="0"/>
          </a:p>
          <a:p>
            <a:pPr marL="285750" indent="-285750">
              <a:buFont typeface="Arial" panose="020B0604020202020204" pitchFamily="34" charset="0"/>
              <a:buChar char="•"/>
            </a:pPr>
            <a:r>
              <a:rPr lang="zh-CN" altLang="en-US" dirty="0"/>
              <a:t>这些特征和</a:t>
            </a:r>
            <a:r>
              <a:rPr lang="zh-CN" altLang="en-US" b="1" dirty="0"/>
              <a:t>其他金融工具</a:t>
            </a:r>
            <a:r>
              <a:rPr lang="zh-CN" altLang="en-US" dirty="0"/>
              <a:t>有联系吗？</a:t>
            </a:r>
            <a:endParaRPr lang="en-US" altLang="zh-CN" dirty="0"/>
          </a:p>
          <a:p>
            <a:pPr marL="285750" indent="-285750">
              <a:buFont typeface="Arial" panose="020B0604020202020204" pitchFamily="34" charset="0"/>
              <a:buChar char="•"/>
            </a:pPr>
            <a:r>
              <a:rPr lang="zh-CN" altLang="en-US" dirty="0"/>
              <a:t>以上这些考虑使得</a:t>
            </a:r>
            <a:r>
              <a:rPr lang="en-US" altLang="zh-CN" dirty="0"/>
              <a:t>ML</a:t>
            </a:r>
            <a:r>
              <a:rPr lang="zh-CN" altLang="en-US" dirty="0"/>
              <a:t>不仅仅是一个单纯的</a:t>
            </a:r>
            <a:r>
              <a:rPr lang="zh-CN" altLang="en-US" b="1" dirty="0"/>
              <a:t>黑箱问题</a:t>
            </a:r>
            <a:endParaRPr lang="en-US" altLang="zh-CN" b="1" dirty="0"/>
          </a:p>
          <a:p>
            <a:pPr marL="285750" indent="-285750">
              <a:buFont typeface="Arial" panose="020B0604020202020204" pitchFamily="34" charset="0"/>
              <a:buChar char="•"/>
            </a:pPr>
            <a:endParaRPr lang="zh-CN" altLang="en-US" dirty="0"/>
          </a:p>
        </p:txBody>
      </p:sp>
      <p:sp>
        <p:nvSpPr>
          <p:cNvPr id="6" name="文本框 5">
            <a:extLst>
              <a:ext uri="{FF2B5EF4-FFF2-40B4-BE49-F238E27FC236}">
                <a16:creationId xmlns:a16="http://schemas.microsoft.com/office/drawing/2014/main" id="{74316B74-06A7-45C1-927A-283CFA159D94}"/>
              </a:ext>
            </a:extLst>
          </p:cNvPr>
          <p:cNvSpPr txBox="1"/>
          <p:nvPr/>
        </p:nvSpPr>
        <p:spPr>
          <a:xfrm>
            <a:off x="375915" y="3105491"/>
            <a:ext cx="4672335" cy="369332"/>
          </a:xfrm>
          <a:prstGeom prst="rect">
            <a:avLst/>
          </a:prstGeom>
          <a:solidFill>
            <a:srgbClr val="9C0308"/>
          </a:solidFill>
        </p:spPr>
        <p:txBody>
          <a:bodyPr wrap="square" rtlCol="0">
            <a:spAutoFit/>
          </a:bodyPr>
          <a:lstStyle/>
          <a:p>
            <a:pPr algn="ctr"/>
            <a:r>
              <a:rPr lang="zh-CN" altLang="en-US" dirty="0">
                <a:solidFill>
                  <a:schemeClr val="bg1"/>
                </a:solidFill>
              </a:rPr>
              <a:t>重要特征分析</a:t>
            </a:r>
            <a:r>
              <a:rPr lang="en-US" altLang="zh-CN" dirty="0">
                <a:solidFill>
                  <a:schemeClr val="bg1"/>
                </a:solidFill>
              </a:rPr>
              <a:t>(FEATURE IMPORTANCE ANALYSIS)</a:t>
            </a:r>
            <a:endParaRPr lang="zh-CN" altLang="en-US" dirty="0">
              <a:solidFill>
                <a:schemeClr val="bg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a:xfrm>
            <a:off x="9216899" y="6067519"/>
            <a:ext cx="2743200" cy="365125"/>
          </a:xfrm>
        </p:spPr>
        <p:txBody>
          <a:bodyPr/>
          <a:lstStyle/>
          <a:p>
            <a:fld id="{1827CD8D-0C45-4313-8514-3276C2338651}" type="slidenum">
              <a:rPr lang="zh-CN" altLang="en-US" smtClean="0"/>
              <a:t>65</a:t>
            </a:fld>
            <a:endParaRPr lang="zh-CN" altLang="en-US" dirty="0"/>
          </a:p>
        </p:txBody>
      </p:sp>
      <p:sp>
        <p:nvSpPr>
          <p:cNvPr id="30" name="文本框 29"/>
          <p:cNvSpPr txBox="1"/>
          <p:nvPr/>
        </p:nvSpPr>
        <p:spPr>
          <a:xfrm>
            <a:off x="375920" y="1110549"/>
            <a:ext cx="10342880" cy="535531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dirty="0"/>
              <a:t>1.Time Bars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固定时间进行采样</a:t>
            </a:r>
            <a:endParaRPr lang="en-US" altLang="zh-CN" dirty="0"/>
          </a:p>
          <a:p>
            <a:pPr marL="285750" indent="-285750">
              <a:buFont typeface="Arial" panose="020B0604020202020204" pitchFamily="34" charset="0"/>
              <a:buChar char="•"/>
            </a:pPr>
            <a:r>
              <a:rPr lang="zh-CN" altLang="en-US" dirty="0"/>
              <a:t>不足：</a:t>
            </a:r>
            <a:r>
              <a:rPr lang="en-US" altLang="zh-CN" dirty="0"/>
              <a:t>1.</a:t>
            </a:r>
            <a:r>
              <a:rPr lang="zh-CN" altLang="en-US" dirty="0"/>
              <a:t>信息从来在市场上不是匀速流动 </a:t>
            </a:r>
            <a:r>
              <a:rPr lang="en-US" altLang="zh-CN" dirty="0"/>
              <a:t>2.</a:t>
            </a:r>
            <a:r>
              <a:rPr lang="zh-CN" altLang="en-US" dirty="0"/>
              <a:t>呈现出较差的统计特征（自相关、异方差、分布非正态）</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dirty="0"/>
              <a:t> 2.Tick Bars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固定交易次数进行采样</a:t>
            </a:r>
            <a:endParaRPr lang="en-US" altLang="zh-CN" dirty="0"/>
          </a:p>
          <a:p>
            <a:pPr marL="285750" indent="-285750">
              <a:buFont typeface="Arial" panose="020B0604020202020204" pitchFamily="34" charset="0"/>
              <a:buChar char="•"/>
            </a:pPr>
            <a:r>
              <a:rPr lang="zh-CN" altLang="en-US" dirty="0"/>
              <a:t>特点：得到的数据接近正态同分布</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3.Volume Bars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固定成交量进行采样</a:t>
            </a:r>
            <a:endParaRPr lang="en-US" altLang="zh-CN" dirty="0"/>
          </a:p>
          <a:p>
            <a:pPr marL="285750" indent="-285750">
              <a:buFont typeface="Arial" panose="020B0604020202020204" pitchFamily="34" charset="0"/>
              <a:buChar char="•"/>
            </a:pPr>
            <a:r>
              <a:rPr lang="zh-CN" altLang="en-US" dirty="0"/>
              <a:t>随股价波动影响大</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en-US" altLang="zh-CN" dirty="0"/>
              <a:t> 3.Dollar Bars</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固定的成交额（美元为指标）进行采样</a:t>
            </a:r>
            <a:endParaRPr lang="en-US" altLang="zh-CN" dirty="0"/>
          </a:p>
          <a:p>
            <a:pPr marL="285750" indent="-285750">
              <a:buFont typeface="Arial" panose="020B0604020202020204" pitchFamily="34" charset="0"/>
              <a:buChar char="•"/>
            </a:pPr>
            <a:r>
              <a:rPr lang="zh-CN" altLang="en-US" dirty="0"/>
              <a:t>优点：</a:t>
            </a:r>
            <a:r>
              <a:rPr lang="en-US" altLang="zh-CN" dirty="0"/>
              <a:t>1.</a:t>
            </a:r>
            <a:r>
              <a:rPr lang="zh-CN" altLang="en-US" dirty="0"/>
              <a:t>在长期表现更加稳健 </a:t>
            </a:r>
            <a:r>
              <a:rPr lang="en-US" altLang="zh-CN" dirty="0"/>
              <a:t>2.</a:t>
            </a:r>
            <a:r>
              <a:rPr lang="zh-CN" altLang="en-US" dirty="0"/>
              <a:t>受增发、配股、回购等事件影响小</a:t>
            </a:r>
            <a:endParaRPr lang="en-US" altLang="zh-CN" dirty="0">
              <a:solidFill>
                <a:srgbClr val="972022"/>
              </a:solidFill>
            </a:endParaRPr>
          </a:p>
        </p:txBody>
      </p:sp>
      <p:sp>
        <p:nvSpPr>
          <p:cNvPr id="31" name="文本框 30"/>
          <p:cNvSpPr txBox="1"/>
          <p:nvPr/>
        </p:nvSpPr>
        <p:spPr>
          <a:xfrm>
            <a:off x="375920" y="741217"/>
            <a:ext cx="4500880" cy="369332"/>
          </a:xfrm>
          <a:prstGeom prst="rect">
            <a:avLst/>
          </a:prstGeom>
          <a:solidFill>
            <a:srgbClr val="9C0308"/>
          </a:solidFill>
        </p:spPr>
        <p:txBody>
          <a:bodyPr wrap="square" rtlCol="0">
            <a:spAutoFit/>
          </a:bodyPr>
          <a:lstStyle/>
          <a:p>
            <a:pPr algn="ctr"/>
            <a:r>
              <a:rPr lang="zh-CN" altLang="en-US" dirty="0">
                <a:solidFill>
                  <a:schemeClr val="bg1"/>
                </a:solidFill>
              </a:rPr>
              <a:t>选择合适采样方式（</a:t>
            </a:r>
            <a:r>
              <a:rPr lang="en-US" altLang="zh-CN" dirty="0">
                <a:solidFill>
                  <a:schemeClr val="bg1"/>
                </a:solidFill>
              </a:rPr>
              <a:t>THE VOLUME CLOCK</a:t>
            </a:r>
            <a:r>
              <a:rPr lang="zh-CN" altLang="en-US" dirty="0">
                <a:solidFill>
                  <a:schemeClr val="bg1"/>
                </a:solidFill>
              </a:rPr>
              <a:t>）</a:t>
            </a:r>
          </a:p>
        </p:txBody>
      </p:sp>
      <p:pic>
        <p:nvPicPr>
          <p:cNvPr id="2" name="图片 1">
            <a:extLst>
              <a:ext uri="{FF2B5EF4-FFF2-40B4-BE49-F238E27FC236}">
                <a16:creationId xmlns:a16="http://schemas.microsoft.com/office/drawing/2014/main" id="{5E0C020D-7563-491A-B582-EEC2EDCE76C4}"/>
              </a:ext>
            </a:extLst>
          </p:cNvPr>
          <p:cNvPicPr>
            <a:picLocks noChangeAspect="1"/>
          </p:cNvPicPr>
          <p:nvPr/>
        </p:nvPicPr>
        <p:blipFill>
          <a:blip r:embed="rId3"/>
          <a:stretch>
            <a:fillRect/>
          </a:stretch>
        </p:blipFill>
        <p:spPr>
          <a:xfrm>
            <a:off x="4381499" y="2689587"/>
            <a:ext cx="6206999" cy="2749188"/>
          </a:xfrm>
          <a:prstGeom prst="rect">
            <a:avLst/>
          </a:prstGeom>
        </p:spPr>
      </p:pic>
    </p:spTree>
    <p:extLst>
      <p:ext uri="{BB962C8B-B14F-4D97-AF65-F5344CB8AC3E}">
        <p14:creationId xmlns:p14="http://schemas.microsoft.com/office/powerpoint/2010/main" val="1249868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66</a:t>
            </a:fld>
            <a:endParaRPr lang="zh-CN" altLang="en-US" dirty="0"/>
          </a:p>
        </p:txBody>
      </p:sp>
      <p:sp>
        <p:nvSpPr>
          <p:cNvPr id="30" name="文本框 29"/>
          <p:cNvSpPr txBox="1"/>
          <p:nvPr/>
        </p:nvSpPr>
        <p:spPr>
          <a:xfrm>
            <a:off x="375920" y="1396299"/>
            <a:ext cx="10342880" cy="535531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金融数据平稳性不好，数据处理中需要对数据平稳性和保留数据信息之间做取舍，非整数差分是较好的解决方案。</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endParaRPr lang="en-US" altLang="zh-CN" dirty="0"/>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p:txBody>
      </p:sp>
      <p:sp>
        <p:nvSpPr>
          <p:cNvPr id="31" name="文本框 30"/>
          <p:cNvSpPr txBox="1"/>
          <p:nvPr/>
        </p:nvSpPr>
        <p:spPr>
          <a:xfrm>
            <a:off x="375919" y="1026967"/>
            <a:ext cx="4777106" cy="369332"/>
          </a:xfrm>
          <a:prstGeom prst="rect">
            <a:avLst/>
          </a:prstGeom>
          <a:solidFill>
            <a:srgbClr val="9C0308"/>
          </a:solidFill>
        </p:spPr>
        <p:txBody>
          <a:bodyPr wrap="square" rtlCol="0">
            <a:spAutoFit/>
          </a:bodyPr>
          <a:lstStyle/>
          <a:p>
            <a:pPr algn="ctr"/>
            <a:r>
              <a:rPr lang="zh-CN" altLang="en-US" dirty="0">
                <a:solidFill>
                  <a:schemeClr val="bg1"/>
                </a:solidFill>
              </a:rPr>
              <a:t>采用非整数差分</a:t>
            </a:r>
            <a:r>
              <a:rPr lang="en-US" altLang="zh-CN" dirty="0">
                <a:solidFill>
                  <a:schemeClr val="bg1"/>
                </a:solidFill>
              </a:rPr>
              <a:t>(FRACTIONAL DIFFERENTIATION)</a:t>
            </a:r>
            <a:endParaRPr lang="zh-CN" altLang="en-US" dirty="0">
              <a:solidFill>
                <a:schemeClr val="bg1"/>
              </a:solidFill>
            </a:endParaRPr>
          </a:p>
        </p:txBody>
      </p:sp>
      <p:pic>
        <p:nvPicPr>
          <p:cNvPr id="2" name="图片 1">
            <a:extLst>
              <a:ext uri="{FF2B5EF4-FFF2-40B4-BE49-F238E27FC236}">
                <a16:creationId xmlns:a16="http://schemas.microsoft.com/office/drawing/2014/main" id="{9BB19DF3-0C45-425A-BC77-A07B836210BF}"/>
              </a:ext>
            </a:extLst>
          </p:cNvPr>
          <p:cNvPicPr>
            <a:picLocks noChangeAspect="1"/>
          </p:cNvPicPr>
          <p:nvPr/>
        </p:nvPicPr>
        <p:blipFill>
          <a:blip r:embed="rId3"/>
          <a:stretch>
            <a:fillRect/>
          </a:stretch>
        </p:blipFill>
        <p:spPr>
          <a:xfrm>
            <a:off x="2144483" y="2150165"/>
            <a:ext cx="6805753" cy="1278835"/>
          </a:xfrm>
          <a:prstGeom prst="rect">
            <a:avLst/>
          </a:prstGeom>
        </p:spPr>
      </p:pic>
      <p:pic>
        <p:nvPicPr>
          <p:cNvPr id="5" name="图片 4">
            <a:extLst>
              <a:ext uri="{FF2B5EF4-FFF2-40B4-BE49-F238E27FC236}">
                <a16:creationId xmlns:a16="http://schemas.microsoft.com/office/drawing/2014/main" id="{FC4EB315-537F-43DD-9672-EEDF129130BA}"/>
              </a:ext>
            </a:extLst>
          </p:cNvPr>
          <p:cNvPicPr>
            <a:picLocks noChangeAspect="1"/>
          </p:cNvPicPr>
          <p:nvPr/>
        </p:nvPicPr>
        <p:blipFill rotWithShape="1">
          <a:blip r:embed="rId4"/>
          <a:srcRect b="5989"/>
          <a:stretch/>
        </p:blipFill>
        <p:spPr>
          <a:xfrm>
            <a:off x="1884438" y="3343278"/>
            <a:ext cx="6537174" cy="3105242"/>
          </a:xfrm>
          <a:prstGeom prst="rect">
            <a:avLst/>
          </a:prstGeom>
        </p:spPr>
      </p:pic>
    </p:spTree>
    <p:extLst>
      <p:ext uri="{BB962C8B-B14F-4D97-AF65-F5344CB8AC3E}">
        <p14:creationId xmlns:p14="http://schemas.microsoft.com/office/powerpoint/2010/main" val="1397373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67</a:t>
            </a:fld>
            <a:endParaRPr lang="zh-CN" altLang="en-US" dirty="0"/>
          </a:p>
        </p:txBody>
      </p:sp>
      <p:sp>
        <p:nvSpPr>
          <p:cNvPr id="30" name="文本框 29"/>
          <p:cNvSpPr txBox="1"/>
          <p:nvPr/>
        </p:nvSpPr>
        <p:spPr>
          <a:xfrm>
            <a:off x="375920" y="1396299"/>
            <a:ext cx="10342880" cy="535531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使用固定时间范围标签方法的不足：</a:t>
            </a:r>
            <a:r>
              <a:rPr lang="en-US" altLang="zh-CN" dirty="0"/>
              <a:t>1.</a:t>
            </a:r>
            <a:r>
              <a:rPr lang="zh-CN" altLang="en-US" dirty="0"/>
              <a:t>没有考虑到波动性</a:t>
            </a:r>
            <a:r>
              <a:rPr lang="en-US" altLang="zh-CN" dirty="0"/>
              <a:t>2.time bars </a:t>
            </a:r>
            <a:r>
              <a:rPr lang="zh-CN" altLang="en-US" dirty="0"/>
              <a:t>统计性质不好</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三边界方法：水平边界随着价格波动性改变，波动大边界宽，波动小边界窄。垂直边界需要考虑建仓之后</a:t>
            </a:r>
            <a:r>
              <a:rPr lang="en-US" altLang="zh-CN" dirty="0"/>
              <a:t>bar</a:t>
            </a:r>
            <a:r>
              <a:rPr lang="zh-CN" altLang="en-US" dirty="0"/>
              <a:t>的流量，宽度不是固定的。</a:t>
            </a: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p:txBody>
      </p:sp>
      <p:sp>
        <p:nvSpPr>
          <p:cNvPr id="31" name="文本框 30"/>
          <p:cNvSpPr txBox="1"/>
          <p:nvPr/>
        </p:nvSpPr>
        <p:spPr>
          <a:xfrm>
            <a:off x="375919" y="1026967"/>
            <a:ext cx="4777106" cy="369332"/>
          </a:xfrm>
          <a:prstGeom prst="rect">
            <a:avLst/>
          </a:prstGeom>
          <a:solidFill>
            <a:srgbClr val="9C0308"/>
          </a:solidFill>
        </p:spPr>
        <p:txBody>
          <a:bodyPr wrap="square" rtlCol="0">
            <a:spAutoFit/>
          </a:bodyPr>
          <a:lstStyle/>
          <a:p>
            <a:pPr algn="ctr"/>
            <a:r>
              <a:rPr lang="zh-CN" altLang="en-US" dirty="0">
                <a:solidFill>
                  <a:schemeClr val="bg1"/>
                </a:solidFill>
              </a:rPr>
              <a:t>三边界方法</a:t>
            </a:r>
            <a:r>
              <a:rPr lang="en-US" altLang="zh-CN" dirty="0">
                <a:solidFill>
                  <a:schemeClr val="bg1"/>
                </a:solidFill>
              </a:rPr>
              <a:t>(THE TRIPLE-BARRIER METHOD)</a:t>
            </a:r>
            <a:endParaRPr lang="zh-CN" altLang="en-US" dirty="0">
              <a:solidFill>
                <a:schemeClr val="bg1"/>
              </a:solidFill>
            </a:endParaRPr>
          </a:p>
        </p:txBody>
      </p:sp>
      <p:pic>
        <p:nvPicPr>
          <p:cNvPr id="7" name="图片 6">
            <a:extLst>
              <a:ext uri="{FF2B5EF4-FFF2-40B4-BE49-F238E27FC236}">
                <a16:creationId xmlns:a16="http://schemas.microsoft.com/office/drawing/2014/main" id="{D223B89E-2799-4ED2-83EB-4E553CE5130E}"/>
              </a:ext>
            </a:extLst>
          </p:cNvPr>
          <p:cNvPicPr>
            <a:picLocks noChangeAspect="1"/>
          </p:cNvPicPr>
          <p:nvPr/>
        </p:nvPicPr>
        <p:blipFill rotWithShape="1">
          <a:blip r:embed="rId3"/>
          <a:srcRect t="3607" b="13513"/>
          <a:stretch/>
        </p:blipFill>
        <p:spPr>
          <a:xfrm>
            <a:off x="2386418" y="2771775"/>
            <a:ext cx="6830481" cy="1230275"/>
          </a:xfrm>
          <a:prstGeom prst="rect">
            <a:avLst/>
          </a:prstGeom>
        </p:spPr>
      </p:pic>
      <p:pic>
        <p:nvPicPr>
          <p:cNvPr id="9" name="图片 8">
            <a:extLst>
              <a:ext uri="{FF2B5EF4-FFF2-40B4-BE49-F238E27FC236}">
                <a16:creationId xmlns:a16="http://schemas.microsoft.com/office/drawing/2014/main" id="{D2F5B1AD-6F80-4620-80E2-1DA3750628EE}"/>
              </a:ext>
            </a:extLst>
          </p:cNvPr>
          <p:cNvPicPr>
            <a:picLocks noChangeAspect="1"/>
          </p:cNvPicPr>
          <p:nvPr/>
        </p:nvPicPr>
        <p:blipFill>
          <a:blip r:embed="rId4"/>
          <a:stretch>
            <a:fillRect/>
          </a:stretch>
        </p:blipFill>
        <p:spPr>
          <a:xfrm>
            <a:off x="2386418" y="4002051"/>
            <a:ext cx="6917478" cy="2716343"/>
          </a:xfrm>
          <a:prstGeom prst="rect">
            <a:avLst/>
          </a:prstGeom>
        </p:spPr>
      </p:pic>
    </p:spTree>
    <p:extLst>
      <p:ext uri="{BB962C8B-B14F-4D97-AF65-F5344CB8AC3E}">
        <p14:creationId xmlns:p14="http://schemas.microsoft.com/office/powerpoint/2010/main" val="146314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68</a:t>
            </a:fld>
            <a:endParaRPr lang="zh-CN" altLang="en-US" dirty="0"/>
          </a:p>
        </p:txBody>
      </p:sp>
      <p:sp>
        <p:nvSpPr>
          <p:cNvPr id="30" name="文本框 29"/>
          <p:cNvSpPr txBox="1"/>
          <p:nvPr/>
        </p:nvSpPr>
        <p:spPr>
          <a:xfrm>
            <a:off x="375920" y="1396299"/>
            <a:ext cx="10342880" cy="535531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方向决策</a:t>
            </a:r>
            <a:r>
              <a:rPr lang="en-US" altLang="zh-CN" dirty="0"/>
              <a:t>——</a:t>
            </a:r>
            <a:r>
              <a:rPr lang="zh-CN" altLang="en-US" dirty="0"/>
              <a:t>基本决策</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规模决策</a:t>
            </a:r>
            <a:r>
              <a:rPr lang="en-US" altLang="zh-CN" dirty="0"/>
              <a:t>——</a:t>
            </a:r>
            <a:r>
              <a:rPr lang="zh-CN" altLang="en-US" dirty="0"/>
              <a:t>风险管理决策</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如果直接使用</a:t>
            </a:r>
            <a:r>
              <a:rPr lang="en-US" altLang="zh-CN" dirty="0"/>
              <a:t>ML</a:t>
            </a:r>
            <a:r>
              <a:rPr lang="zh-CN" altLang="en-US" dirty="0"/>
              <a:t>做</a:t>
            </a:r>
            <a:r>
              <a:rPr lang="en-US" altLang="zh-CN" dirty="0"/>
              <a:t>side</a:t>
            </a:r>
            <a:r>
              <a:rPr lang="zh-CN" altLang="en-US" dirty="0"/>
              <a:t>和</a:t>
            </a:r>
            <a:r>
              <a:rPr lang="en-US" altLang="zh-CN" dirty="0"/>
              <a:t>size</a:t>
            </a:r>
            <a:r>
              <a:rPr lang="zh-CN" altLang="en-US" dirty="0"/>
              <a:t>的决策，很可能获得高准确率</a:t>
            </a:r>
            <a:r>
              <a:rPr lang="en-US" altLang="zh-CN" dirty="0"/>
              <a:t>(precision)</a:t>
            </a:r>
            <a:r>
              <a:rPr lang="zh-CN" altLang="en-US" dirty="0"/>
              <a:t>低召回率</a:t>
            </a:r>
            <a:r>
              <a:rPr lang="en-US" altLang="zh-CN" dirty="0"/>
              <a:t>(recall)——</a:t>
            </a:r>
            <a:r>
              <a:rPr lang="zh-CN" altLang="en-US" dirty="0"/>
              <a:t>模型保守，大量交易机会被错过</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第一个模型做</a:t>
            </a:r>
            <a:r>
              <a:rPr lang="zh-CN" altLang="en-US" b="1" dirty="0"/>
              <a:t>方向决策</a:t>
            </a:r>
          </a:p>
          <a:p>
            <a:pPr marL="285750" indent="-285750">
              <a:buFont typeface="Arial" panose="020B0604020202020204" pitchFamily="34" charset="0"/>
              <a:buChar char="•"/>
            </a:pPr>
            <a:r>
              <a:rPr lang="zh-CN" altLang="en-US" dirty="0"/>
              <a:t>第二个模型来预测第一个模型的</a:t>
            </a:r>
            <a:r>
              <a:rPr lang="zh-CN" altLang="en-US" b="1" dirty="0"/>
              <a:t>准确度</a:t>
            </a:r>
            <a:endParaRPr lang="en-US" altLang="zh-CN" b="1"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en-US" dirty="0"/>
              <a:t>减小了过拟合的可能性，只对规模而不是方向做预测</a:t>
            </a:r>
            <a:endParaRPr lang="en-US" altLang="zh-CN" dirty="0"/>
          </a:p>
          <a:p>
            <a:pPr marL="285750" indent="-285750">
              <a:buFont typeface="Arial" panose="020B0604020202020204" pitchFamily="34" charset="0"/>
              <a:buChar char="•"/>
            </a:pPr>
            <a:r>
              <a:rPr lang="zh-CN" altLang="en-US" dirty="0"/>
              <a:t>是在白箱的基础上构建的，具有更好的解释性</a:t>
            </a:r>
            <a:endParaRPr lang="en-US" altLang="zh-CN" dirty="0"/>
          </a:p>
          <a:p>
            <a:pPr marL="285750" indent="-285750">
              <a:buFont typeface="Arial" panose="020B0604020202020204" pitchFamily="34" charset="0"/>
              <a:buChar char="•"/>
            </a:pPr>
            <a:r>
              <a:rPr lang="zh-CN" altLang="en-US" dirty="0"/>
              <a:t>允许更加复杂的交易结构，基础模型空头，</a:t>
            </a:r>
            <a:r>
              <a:rPr lang="en-US" altLang="zh-CN" dirty="0"/>
              <a:t>ML</a:t>
            </a:r>
            <a:r>
              <a:rPr lang="zh-CN" altLang="en-US" dirty="0"/>
              <a:t>决定空头规模，基础模型多头，</a:t>
            </a:r>
            <a:r>
              <a:rPr lang="en-US" altLang="zh-CN" dirty="0"/>
              <a:t>ML</a:t>
            </a:r>
            <a:r>
              <a:rPr lang="zh-CN" altLang="en-US"/>
              <a:t>决定多头规模</a:t>
            </a:r>
            <a:endParaRPr lang="en-US" altLang="zh-CN" dirty="0"/>
          </a:p>
          <a:p>
            <a:pPr marL="285750" indent="-285750">
              <a:buFont typeface="Arial" panose="020B0604020202020204" pitchFamily="34" charset="0"/>
              <a:buChar char="•"/>
            </a:pPr>
            <a:r>
              <a:rPr lang="zh-CN" altLang="en-US" dirty="0"/>
              <a:t>赢小输大得不偿失，</a:t>
            </a:r>
            <a:r>
              <a:rPr lang="en-US" altLang="zh-CN" dirty="0"/>
              <a:t>ML</a:t>
            </a:r>
            <a:r>
              <a:rPr lang="zh-CN" altLang="en-US" dirty="0"/>
              <a:t>学习规模很有必要（风控很重要）</a:t>
            </a:r>
            <a:endParaRPr lang="en-US" altLang="zh-CN" dirty="0"/>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endParaRPr lang="en-US" altLang="zh-CN" dirty="0">
              <a:solidFill>
                <a:srgbClr val="972022"/>
              </a:solidFill>
            </a:endParaRPr>
          </a:p>
          <a:p>
            <a:pPr marL="285750" indent="-285750">
              <a:buFont typeface="Arial" panose="020B0604020202020204" pitchFamily="34" charset="0"/>
              <a:buChar char="•"/>
            </a:pPr>
            <a:r>
              <a:rPr lang="zh-CN" altLang="en-US" dirty="0">
                <a:solidFill>
                  <a:srgbClr val="972022"/>
                </a:solidFill>
              </a:rPr>
              <a:t>                   准确率                                                                                             召回率</a:t>
            </a:r>
            <a:endParaRPr lang="en-US" altLang="zh-CN" dirty="0">
              <a:solidFill>
                <a:srgbClr val="972022"/>
              </a:solidFill>
            </a:endParaRPr>
          </a:p>
        </p:txBody>
      </p:sp>
      <p:sp>
        <p:nvSpPr>
          <p:cNvPr id="31" name="文本框 30"/>
          <p:cNvSpPr txBox="1"/>
          <p:nvPr/>
        </p:nvSpPr>
        <p:spPr>
          <a:xfrm>
            <a:off x="375919" y="1026967"/>
            <a:ext cx="4777106" cy="369332"/>
          </a:xfrm>
          <a:prstGeom prst="rect">
            <a:avLst/>
          </a:prstGeom>
          <a:solidFill>
            <a:srgbClr val="9C0308"/>
          </a:solidFill>
        </p:spPr>
        <p:txBody>
          <a:bodyPr wrap="square" rtlCol="0">
            <a:spAutoFit/>
          </a:bodyPr>
          <a:lstStyle/>
          <a:p>
            <a:pPr algn="ctr"/>
            <a:r>
              <a:rPr lang="zh-CN" altLang="en-US" dirty="0">
                <a:solidFill>
                  <a:schemeClr val="bg1"/>
                </a:solidFill>
              </a:rPr>
              <a:t>分别进行方向和规模的学习</a:t>
            </a:r>
            <a:r>
              <a:rPr lang="en-US" altLang="zh-CN" dirty="0">
                <a:solidFill>
                  <a:schemeClr val="bg1"/>
                </a:solidFill>
              </a:rPr>
              <a:t>(META-LABELING)</a:t>
            </a:r>
            <a:endParaRPr lang="zh-CN" altLang="en-US" dirty="0">
              <a:solidFill>
                <a:schemeClr val="bg1"/>
              </a:solidFill>
            </a:endParaRPr>
          </a:p>
        </p:txBody>
      </p:sp>
      <p:pic>
        <p:nvPicPr>
          <p:cNvPr id="2" name="图片 1">
            <a:extLst>
              <a:ext uri="{FF2B5EF4-FFF2-40B4-BE49-F238E27FC236}">
                <a16:creationId xmlns:a16="http://schemas.microsoft.com/office/drawing/2014/main" id="{2AA561F6-A0C6-430C-A312-0CE6FB188BE7}"/>
              </a:ext>
            </a:extLst>
          </p:cNvPr>
          <p:cNvPicPr>
            <a:picLocks noChangeAspect="1"/>
          </p:cNvPicPr>
          <p:nvPr/>
        </p:nvPicPr>
        <p:blipFill>
          <a:blip r:embed="rId3"/>
          <a:stretch>
            <a:fillRect/>
          </a:stretch>
        </p:blipFill>
        <p:spPr>
          <a:xfrm>
            <a:off x="949251" y="5671235"/>
            <a:ext cx="2863997" cy="609631"/>
          </a:xfrm>
          <a:prstGeom prst="rect">
            <a:avLst/>
          </a:prstGeom>
        </p:spPr>
      </p:pic>
      <p:pic>
        <p:nvPicPr>
          <p:cNvPr id="5" name="图片 4">
            <a:extLst>
              <a:ext uri="{FF2B5EF4-FFF2-40B4-BE49-F238E27FC236}">
                <a16:creationId xmlns:a16="http://schemas.microsoft.com/office/drawing/2014/main" id="{7252AF75-4137-43B2-A2B9-B39451BD7B79}"/>
              </a:ext>
            </a:extLst>
          </p:cNvPr>
          <p:cNvPicPr>
            <a:picLocks noChangeAspect="1"/>
          </p:cNvPicPr>
          <p:nvPr/>
        </p:nvPicPr>
        <p:blipFill>
          <a:blip r:embed="rId4"/>
          <a:stretch>
            <a:fillRect/>
          </a:stretch>
        </p:blipFill>
        <p:spPr>
          <a:xfrm>
            <a:off x="6270348" y="5588680"/>
            <a:ext cx="2946551" cy="692186"/>
          </a:xfrm>
          <a:prstGeom prst="rect">
            <a:avLst/>
          </a:prstGeom>
        </p:spPr>
      </p:pic>
    </p:spTree>
    <p:extLst>
      <p:ext uri="{BB962C8B-B14F-4D97-AF65-F5344CB8AC3E}">
        <p14:creationId xmlns:p14="http://schemas.microsoft.com/office/powerpoint/2010/main" val="27020392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69</a:t>
            </a:fld>
            <a:endParaRPr lang="zh-CN" altLang="en-US" dirty="0"/>
          </a:p>
        </p:txBody>
      </p:sp>
      <p:sp>
        <p:nvSpPr>
          <p:cNvPr id="30" name="文本框 29"/>
          <p:cNvSpPr txBox="1"/>
          <p:nvPr/>
        </p:nvSpPr>
        <p:spPr>
          <a:xfrm>
            <a:off x="375920" y="1396299"/>
            <a:ext cx="10342880" cy="5355312"/>
          </a:xfrm>
          <a:prstGeom prst="rect">
            <a:avLst/>
          </a:prstGeom>
          <a:noFill/>
          <a:ln w="19050">
            <a:solidFill>
              <a:srgbClr val="972022"/>
            </a:solidFill>
            <a:prstDash val="sysDash"/>
          </a:ln>
        </p:spPr>
        <p:txBody>
          <a:bodyPr wrap="square" rtlCol="0">
            <a:spAutoFit/>
          </a:bodyPr>
          <a:lstStyle/>
          <a:p>
            <a:r>
              <a:rPr lang="en-US" altLang="zh-CN" dirty="0"/>
              <a:t>ML</a:t>
            </a:r>
            <a:r>
              <a:rPr lang="zh-CN" altLang="en-US" dirty="0"/>
              <a:t>在金融中面临的挑战：</a:t>
            </a:r>
            <a:endParaRPr lang="en-US" altLang="zh-CN" dirty="0"/>
          </a:p>
          <a:p>
            <a:pPr marL="285750" indent="-285750">
              <a:buFont typeface="Arial" panose="020B0604020202020204" pitchFamily="34" charset="0"/>
              <a:buChar char="•"/>
            </a:pPr>
            <a:r>
              <a:rPr lang="en-US" altLang="zh-CN" dirty="0"/>
              <a:t>Labels</a:t>
            </a:r>
            <a:r>
              <a:rPr lang="zh-CN" altLang="en-US" dirty="0"/>
              <a:t>由结果决定。</a:t>
            </a:r>
          </a:p>
          <a:p>
            <a:pPr marL="285750" indent="-285750">
              <a:buFont typeface="Arial" panose="020B0604020202020204" pitchFamily="34" charset="0"/>
              <a:buChar char="•"/>
            </a:pPr>
            <a:r>
              <a:rPr lang="zh-CN" altLang="en-US" dirty="0"/>
              <a:t>结果由多个观察决定。</a:t>
            </a:r>
          </a:p>
          <a:p>
            <a:pPr marL="285750" indent="-285750">
              <a:buFont typeface="Arial" panose="020B0604020202020204" pitchFamily="34" charset="0"/>
              <a:buChar char="•"/>
            </a:pPr>
            <a:r>
              <a:rPr lang="zh-CN" altLang="en-US" dirty="0"/>
              <a:t>由于</a:t>
            </a:r>
            <a:r>
              <a:rPr lang="en-US" altLang="zh-CN" dirty="0"/>
              <a:t>Labels</a:t>
            </a:r>
            <a:r>
              <a:rPr lang="zh-CN" altLang="en-US" dirty="0"/>
              <a:t>在时间上的重叠，我们无法确定观察到的特征是否有被影响</a:t>
            </a:r>
            <a:endParaRPr lang="en-US" altLang="zh-CN" dirty="0"/>
          </a:p>
          <a:p>
            <a:endParaRPr lang="en-US" altLang="zh-CN" dirty="0"/>
          </a:p>
          <a:p>
            <a:pPr marL="285750" indent="-285750">
              <a:buFont typeface="Arial" panose="020B0604020202020204" pitchFamily="34" charset="0"/>
              <a:buChar char="•"/>
            </a:pPr>
            <a:r>
              <a:rPr lang="zh-CN" altLang="en-US" dirty="0"/>
              <a:t>基于权重的采样方法：</a:t>
            </a:r>
            <a:endParaRPr lang="en-US" altLang="zh-CN" dirty="0"/>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a:p>
            <a:pPr marL="285750" indent="-285750">
              <a:buFont typeface="Arial" panose="020B0604020202020204" pitchFamily="34" charset="0"/>
              <a:buChar char="•"/>
            </a:pPr>
            <a:endParaRPr lang="en-US" altLang="zh-CN" dirty="0">
              <a:solidFill>
                <a:srgbClr val="972022"/>
              </a:solidFill>
            </a:endParaRPr>
          </a:p>
        </p:txBody>
      </p:sp>
      <p:sp>
        <p:nvSpPr>
          <p:cNvPr id="31" name="文本框 30"/>
          <p:cNvSpPr txBox="1"/>
          <p:nvPr/>
        </p:nvSpPr>
        <p:spPr>
          <a:xfrm>
            <a:off x="356871" y="1005557"/>
            <a:ext cx="6748782" cy="369332"/>
          </a:xfrm>
          <a:prstGeom prst="rect">
            <a:avLst/>
          </a:prstGeom>
          <a:solidFill>
            <a:srgbClr val="9C0308"/>
          </a:solidFill>
        </p:spPr>
        <p:txBody>
          <a:bodyPr wrap="square" rtlCol="0">
            <a:spAutoFit/>
          </a:bodyPr>
          <a:lstStyle/>
          <a:p>
            <a:pPr algn="ctr"/>
            <a:r>
              <a:rPr lang="zh-CN" altLang="en-US" dirty="0">
                <a:solidFill>
                  <a:schemeClr val="bg1"/>
                </a:solidFill>
              </a:rPr>
              <a:t>基于权重采样方法</a:t>
            </a:r>
            <a:r>
              <a:rPr lang="en-US" altLang="zh-CN" dirty="0">
                <a:solidFill>
                  <a:schemeClr val="bg1"/>
                </a:solidFill>
              </a:rPr>
              <a:t>(WEIGHTING OBSERVATIONAS BY UNIQUENESS)</a:t>
            </a:r>
            <a:endParaRPr lang="zh-CN" altLang="en-US" dirty="0">
              <a:solidFill>
                <a:schemeClr val="bg1"/>
              </a:solidFill>
            </a:endParaRPr>
          </a:p>
        </p:txBody>
      </p:sp>
      <p:pic>
        <p:nvPicPr>
          <p:cNvPr id="5" name="图片 4">
            <a:extLst>
              <a:ext uri="{FF2B5EF4-FFF2-40B4-BE49-F238E27FC236}">
                <a16:creationId xmlns:a16="http://schemas.microsoft.com/office/drawing/2014/main" id="{0A1B2370-2986-4A19-B06E-DC030CFC9C99}"/>
              </a:ext>
            </a:extLst>
          </p:cNvPr>
          <p:cNvPicPr>
            <a:picLocks noChangeAspect="1"/>
          </p:cNvPicPr>
          <p:nvPr/>
        </p:nvPicPr>
        <p:blipFill>
          <a:blip r:embed="rId3"/>
          <a:stretch>
            <a:fillRect/>
          </a:stretch>
        </p:blipFill>
        <p:spPr>
          <a:xfrm>
            <a:off x="2531968" y="3181728"/>
            <a:ext cx="7128064" cy="3354103"/>
          </a:xfrm>
          <a:prstGeom prst="rect">
            <a:avLst/>
          </a:prstGeom>
        </p:spPr>
      </p:pic>
    </p:spTree>
    <p:extLst>
      <p:ext uri="{BB962C8B-B14F-4D97-AF65-F5344CB8AC3E}">
        <p14:creationId xmlns:p14="http://schemas.microsoft.com/office/powerpoint/2010/main" val="449390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489190" y="610870"/>
            <a:ext cx="4496435" cy="3069590"/>
          </a:xfrm>
          <a:prstGeom prst="rect">
            <a:avLst/>
          </a:prstGeom>
        </p:spPr>
      </p:pic>
      <p:pic>
        <p:nvPicPr>
          <p:cNvPr id="10" name="图片 9"/>
          <p:cNvPicPr>
            <a:picLocks noChangeAspect="1"/>
          </p:cNvPicPr>
          <p:nvPr/>
        </p:nvPicPr>
        <p:blipFill>
          <a:blip r:embed="rId4"/>
          <a:stretch>
            <a:fillRect/>
          </a:stretch>
        </p:blipFill>
        <p:spPr>
          <a:xfrm>
            <a:off x="2674620" y="3367405"/>
            <a:ext cx="9517380" cy="565785"/>
          </a:xfrm>
          <a:prstGeom prst="rect">
            <a:avLst/>
          </a:prstGeom>
        </p:spPr>
      </p:pic>
      <p:pic>
        <p:nvPicPr>
          <p:cNvPr id="8" name="图片 7"/>
          <p:cNvPicPr>
            <a:picLocks noChangeAspect="1"/>
          </p:cNvPicPr>
          <p:nvPr/>
        </p:nvPicPr>
        <p:blipFill>
          <a:blip r:embed="rId5"/>
          <a:stretch>
            <a:fillRect/>
          </a:stretch>
        </p:blipFill>
        <p:spPr>
          <a:xfrm>
            <a:off x="2325370" y="1384300"/>
            <a:ext cx="3933190" cy="903605"/>
          </a:xfrm>
          <a:prstGeom prst="rect">
            <a:avLst/>
          </a:prstGeom>
        </p:spPr>
      </p:pic>
      <p:sp>
        <p:nvSpPr>
          <p:cNvPr id="7" name="文本框 6"/>
          <p:cNvSpPr txBox="1"/>
          <p:nvPr/>
        </p:nvSpPr>
        <p:spPr>
          <a:xfrm>
            <a:off x="478155" y="1384300"/>
            <a:ext cx="6953250" cy="193802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回归树模型：</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叶结点分割：</a:t>
            </a:r>
          </a:p>
          <a:p>
            <a:pPr marL="342900" indent="-342900">
              <a:buFont typeface="Arial" panose="020B0604020202020204" pitchFamily="34" charset="0"/>
              <a:buChar char="•"/>
            </a:pPr>
            <a:endParaRPr lang="zh-CN" altLang="en-US" sz="2000" dirty="0"/>
          </a:p>
          <a:p>
            <a:pPr indent="0">
              <a:buFont typeface="Arial" panose="020B0604020202020204" pitchFamily="34" charset="0"/>
              <a:buNone/>
            </a:pPr>
            <a:endParaRPr lang="zh-CN" altLang="en-US" sz="2000" dirty="0"/>
          </a:p>
        </p:txBody>
      </p:sp>
      <p:sp>
        <p:nvSpPr>
          <p:cNvPr id="11" name="标题 10"/>
          <p:cNvSpPr>
            <a:spLocks noGrp="1"/>
          </p:cNvSpPr>
          <p:nvPr>
            <p:ph type="title"/>
          </p:nvPr>
        </p:nvSpPr>
        <p:spPr/>
        <p:txBody>
          <a:bodyPr/>
          <a:lstStyle/>
          <a:p>
            <a:r>
              <a:rPr lang="zh-CN" altLang="en-US" dirty="0"/>
              <a:t>模型</a:t>
            </a:r>
            <a:r>
              <a:rPr lang="en-US" altLang="zh-CN" dirty="0"/>
              <a:t>——</a:t>
            </a:r>
            <a:r>
              <a:rPr lang="zh-CN" altLang="en-US" dirty="0"/>
              <a:t>非线性</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t>7</a:t>
            </a:fld>
            <a:endParaRPr lang="zh-CN" altLang="en-US" dirty="0"/>
          </a:p>
        </p:txBody>
      </p:sp>
      <p:sp>
        <p:nvSpPr>
          <p:cNvPr id="2" name="文本框 1"/>
          <p:cNvSpPr txBox="1"/>
          <p:nvPr/>
        </p:nvSpPr>
        <p:spPr>
          <a:xfrm>
            <a:off x="478790" y="985520"/>
            <a:ext cx="3354705" cy="398780"/>
          </a:xfrm>
          <a:prstGeom prst="rect">
            <a:avLst/>
          </a:prstGeom>
          <a:solidFill>
            <a:srgbClr val="9C0308"/>
          </a:solidFill>
        </p:spPr>
        <p:txBody>
          <a:bodyPr wrap="square" rtlCol="0">
            <a:spAutoFit/>
          </a:bodyPr>
          <a:lstStyle/>
          <a:p>
            <a:pPr algn="ctr"/>
            <a:r>
              <a:rPr lang="zh-CN" altLang="en-US" sz="2000" dirty="0">
                <a:solidFill>
                  <a:schemeClr val="bg1"/>
                </a:solidFill>
              </a:rPr>
              <a:t>梯度提升回归树和随机森林</a:t>
            </a:r>
          </a:p>
        </p:txBody>
      </p:sp>
      <p:sp>
        <p:nvSpPr>
          <p:cNvPr id="12" name="文本框 11"/>
          <p:cNvSpPr txBox="1"/>
          <p:nvPr/>
        </p:nvSpPr>
        <p:spPr>
          <a:xfrm>
            <a:off x="478155" y="3997960"/>
            <a:ext cx="7010400" cy="101473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梯度提升回归树（</a:t>
            </a:r>
            <a:r>
              <a:rPr lang="en-US" altLang="zh-CN" sz="2000" dirty="0"/>
              <a:t>GBRT</a:t>
            </a:r>
            <a:r>
              <a:rPr lang="zh-CN" altLang="en-US" sz="2000" dirty="0"/>
              <a:t>）：迭代拟合残差</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随机森林（</a:t>
            </a:r>
            <a:r>
              <a:rPr lang="en-US" altLang="zh-CN" sz="2000" dirty="0"/>
              <a:t>RF</a:t>
            </a:r>
            <a:r>
              <a:rPr lang="zh-CN" altLang="en-US" sz="2000" dirty="0"/>
              <a:t>）：</a:t>
            </a:r>
            <a:r>
              <a:rPr lang="en-US" altLang="zh-CN" sz="2000" dirty="0"/>
              <a:t>Bootstrap</a:t>
            </a:r>
            <a:r>
              <a:rPr lang="zh-CN" altLang="en-US" sz="2000" dirty="0"/>
              <a:t>抽样降低树之间的相关性</a:t>
            </a:r>
          </a:p>
        </p:txBody>
      </p:sp>
      <p:pic>
        <p:nvPicPr>
          <p:cNvPr id="13" name="图片 12"/>
          <p:cNvPicPr>
            <a:picLocks noChangeAspect="1"/>
          </p:cNvPicPr>
          <p:nvPr/>
        </p:nvPicPr>
        <p:blipFill>
          <a:blip r:embed="rId6"/>
          <a:stretch>
            <a:fillRect/>
          </a:stretch>
        </p:blipFill>
        <p:spPr>
          <a:xfrm>
            <a:off x="2325370" y="2355215"/>
            <a:ext cx="3557270" cy="841375"/>
          </a:xfrm>
          <a:prstGeom prst="rect">
            <a:avLst/>
          </a:prstGeom>
        </p:spPr>
      </p:pic>
      <p:sp>
        <p:nvSpPr>
          <p:cNvPr id="15" name="文本框 14"/>
          <p:cNvSpPr txBox="1"/>
          <p:nvPr/>
        </p:nvSpPr>
        <p:spPr>
          <a:xfrm>
            <a:off x="4750435" y="5440045"/>
            <a:ext cx="2825750" cy="398780"/>
          </a:xfrm>
          <a:prstGeom prst="rect">
            <a:avLst/>
          </a:prstGeom>
          <a:solidFill>
            <a:srgbClr val="9C0308"/>
          </a:solidFill>
        </p:spPr>
        <p:txBody>
          <a:bodyPr wrap="square" rtlCol="0">
            <a:spAutoFit/>
          </a:bodyPr>
          <a:lstStyle/>
          <a:p>
            <a:pPr algn="ctr"/>
            <a:r>
              <a:rPr lang="zh-CN" altLang="en-US" sz="2000" dirty="0">
                <a:solidFill>
                  <a:schemeClr val="bg1"/>
                </a:solidFill>
              </a:rPr>
              <a:t>神经网络（</a:t>
            </a:r>
            <a:r>
              <a:rPr lang="en-US" altLang="zh-CN" sz="2000" dirty="0">
                <a:solidFill>
                  <a:schemeClr val="bg1"/>
                </a:solidFill>
              </a:rPr>
              <a:t>“</a:t>
            </a:r>
            <a:r>
              <a:rPr lang="zh-CN" altLang="en-US" sz="2000" dirty="0">
                <a:solidFill>
                  <a:schemeClr val="bg1"/>
                </a:solidFill>
              </a:rPr>
              <a:t>前反馈</a:t>
            </a:r>
            <a:r>
              <a:rPr lang="en-US" altLang="zh-CN" sz="2000" dirty="0">
                <a:solidFill>
                  <a:schemeClr val="bg1"/>
                </a:solidFill>
              </a:rPr>
              <a:t>”</a:t>
            </a:r>
            <a:r>
              <a:rPr lang="zh-CN" altLang="en-US" sz="2000" dirty="0">
                <a:solidFill>
                  <a:schemeClr val="bg1"/>
                </a:solidFill>
              </a:rPr>
              <a:t>）</a:t>
            </a:r>
          </a:p>
        </p:txBody>
      </p:sp>
      <p:pic>
        <p:nvPicPr>
          <p:cNvPr id="16" name="图片 15"/>
          <p:cNvPicPr>
            <a:picLocks noChangeAspect="1"/>
          </p:cNvPicPr>
          <p:nvPr/>
        </p:nvPicPr>
        <p:blipFill>
          <a:blip r:embed="rId7"/>
          <a:stretch>
            <a:fillRect/>
          </a:stretch>
        </p:blipFill>
        <p:spPr>
          <a:xfrm>
            <a:off x="7656195" y="4023995"/>
            <a:ext cx="4335145" cy="269430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70</a:t>
            </a:fld>
            <a:endParaRPr lang="zh-CN" altLang="en-US" dirty="0"/>
          </a:p>
        </p:txBody>
      </p:sp>
      <p:sp>
        <p:nvSpPr>
          <p:cNvPr id="30" name="文本框 29"/>
          <p:cNvSpPr txBox="1"/>
          <p:nvPr/>
        </p:nvSpPr>
        <p:spPr>
          <a:xfrm>
            <a:off x="375919" y="1396299"/>
            <a:ext cx="11584179" cy="4801314"/>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dirty="0"/>
              <a:t>K</a:t>
            </a:r>
            <a:r>
              <a:rPr lang="zh-CN" altLang="en-US" dirty="0"/>
              <a:t>折交叉检验：避免过拟合，但是会造成信息泄露</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altLang="zh-CN" dirty="0"/>
          </a:p>
          <a:p>
            <a:pPr marL="285750" indent="-285750">
              <a:buFont typeface="Arial" panose="020B0604020202020204" pitchFamily="34" charset="0"/>
              <a:buChar char="•"/>
            </a:pPr>
            <a:r>
              <a:rPr lang="zh-CN" altLang="en-US" dirty="0"/>
              <a:t>在金融中需要警惕引入未来信息</a:t>
            </a:r>
            <a:endParaRPr lang="en-US" altLang="zh-CN" dirty="0"/>
          </a:p>
          <a:p>
            <a:pPr marL="285750" indent="-285750">
              <a:buFont typeface="Arial" panose="020B0604020202020204" pitchFamily="34" charset="0"/>
              <a:buChar char="•"/>
            </a:pPr>
            <a:r>
              <a:rPr lang="zh-CN" altLang="en-US" dirty="0"/>
              <a:t>由于金融数据具有相关性如果将               作为训练集的最后一个数据，则</a:t>
            </a:r>
            <a:r>
              <a:rPr lang="en-US" altLang="zh-CN" dirty="0"/>
              <a:t>CV</a:t>
            </a:r>
            <a:r>
              <a:rPr lang="zh-CN" altLang="en-US" dirty="0"/>
              <a:t>集的第一个数据可为</a:t>
            </a:r>
            <a:endParaRPr lang="en-US" altLang="zh-CN" dirty="0"/>
          </a:p>
        </p:txBody>
      </p:sp>
      <p:sp>
        <p:nvSpPr>
          <p:cNvPr id="31" name="文本框 30"/>
          <p:cNvSpPr txBox="1"/>
          <p:nvPr/>
        </p:nvSpPr>
        <p:spPr>
          <a:xfrm>
            <a:off x="375920" y="1007529"/>
            <a:ext cx="5948679" cy="369332"/>
          </a:xfrm>
          <a:prstGeom prst="rect">
            <a:avLst/>
          </a:prstGeom>
          <a:solidFill>
            <a:srgbClr val="9C0308"/>
          </a:solidFill>
        </p:spPr>
        <p:txBody>
          <a:bodyPr wrap="square" rtlCol="0">
            <a:spAutoFit/>
          </a:bodyPr>
          <a:lstStyle/>
          <a:p>
            <a:pPr algn="ctr"/>
            <a:r>
              <a:rPr lang="zh-CN" altLang="en-US" dirty="0">
                <a:solidFill>
                  <a:schemeClr val="bg1"/>
                </a:solidFill>
              </a:rPr>
              <a:t>避免交叉检验集泄露信息</a:t>
            </a:r>
            <a:r>
              <a:rPr lang="en-US" altLang="zh-CN" dirty="0">
                <a:solidFill>
                  <a:schemeClr val="bg1"/>
                </a:solidFill>
              </a:rPr>
              <a:t>(CROSS-VALIDATION LEAKAGE)</a:t>
            </a:r>
            <a:endParaRPr lang="zh-CN" altLang="en-US" dirty="0">
              <a:solidFill>
                <a:schemeClr val="bg1"/>
              </a:solidFill>
            </a:endParaRPr>
          </a:p>
        </p:txBody>
      </p:sp>
      <p:pic>
        <p:nvPicPr>
          <p:cNvPr id="2" name="图片 1">
            <a:extLst>
              <a:ext uri="{FF2B5EF4-FFF2-40B4-BE49-F238E27FC236}">
                <a16:creationId xmlns:a16="http://schemas.microsoft.com/office/drawing/2014/main" id="{D1929E93-C8AF-4015-9E2E-3FA7B4DD440A}"/>
              </a:ext>
            </a:extLst>
          </p:cNvPr>
          <p:cNvPicPr>
            <a:picLocks noChangeAspect="1"/>
          </p:cNvPicPr>
          <p:nvPr/>
        </p:nvPicPr>
        <p:blipFill>
          <a:blip r:embed="rId3"/>
          <a:stretch>
            <a:fillRect/>
          </a:stretch>
        </p:blipFill>
        <p:spPr>
          <a:xfrm>
            <a:off x="2727898" y="2079741"/>
            <a:ext cx="5838825" cy="3178058"/>
          </a:xfrm>
          <a:prstGeom prst="rect">
            <a:avLst/>
          </a:prstGeom>
        </p:spPr>
      </p:pic>
      <p:pic>
        <p:nvPicPr>
          <p:cNvPr id="15" name="图片 14">
            <a:extLst>
              <a:ext uri="{FF2B5EF4-FFF2-40B4-BE49-F238E27FC236}">
                <a16:creationId xmlns:a16="http://schemas.microsoft.com/office/drawing/2014/main" id="{3CE7B7C8-BFB4-4671-9C47-8A52976C87EC}"/>
              </a:ext>
            </a:extLst>
          </p:cNvPr>
          <p:cNvPicPr>
            <a:picLocks noChangeAspect="1"/>
          </p:cNvPicPr>
          <p:nvPr/>
        </p:nvPicPr>
        <p:blipFill>
          <a:blip r:embed="rId4"/>
          <a:stretch>
            <a:fillRect/>
          </a:stretch>
        </p:blipFill>
        <p:spPr>
          <a:xfrm>
            <a:off x="3971907" y="5818217"/>
            <a:ext cx="685835" cy="304816"/>
          </a:xfrm>
          <a:prstGeom prst="rect">
            <a:avLst/>
          </a:prstGeom>
        </p:spPr>
      </p:pic>
      <p:pic>
        <p:nvPicPr>
          <p:cNvPr id="18" name="图片 17">
            <a:extLst>
              <a:ext uri="{FF2B5EF4-FFF2-40B4-BE49-F238E27FC236}">
                <a16:creationId xmlns:a16="http://schemas.microsoft.com/office/drawing/2014/main" id="{5BD69D03-7A00-48EF-802B-8E4663F5D738}"/>
              </a:ext>
            </a:extLst>
          </p:cNvPr>
          <p:cNvPicPr>
            <a:picLocks noChangeAspect="1"/>
          </p:cNvPicPr>
          <p:nvPr/>
        </p:nvPicPr>
        <p:blipFill>
          <a:blip r:embed="rId5"/>
          <a:stretch>
            <a:fillRect/>
          </a:stretch>
        </p:blipFill>
        <p:spPr>
          <a:xfrm>
            <a:off x="10368207" y="5817527"/>
            <a:ext cx="1447874" cy="298465"/>
          </a:xfrm>
          <a:prstGeom prst="rect">
            <a:avLst/>
          </a:prstGeom>
        </p:spPr>
      </p:pic>
    </p:spTree>
    <p:extLst>
      <p:ext uri="{BB962C8B-B14F-4D97-AF65-F5344CB8AC3E}">
        <p14:creationId xmlns:p14="http://schemas.microsoft.com/office/powerpoint/2010/main" val="2786359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a:xfrm>
            <a:off x="9216899" y="6010369"/>
            <a:ext cx="2743200" cy="365125"/>
          </a:xfrm>
        </p:spPr>
        <p:txBody>
          <a:bodyPr/>
          <a:lstStyle/>
          <a:p>
            <a:fld id="{1827CD8D-0C45-4313-8514-3276C2338651}" type="slidenum">
              <a:rPr lang="zh-CN" altLang="en-US" smtClean="0"/>
              <a:t>71</a:t>
            </a:fld>
            <a:endParaRPr lang="zh-CN" altLang="en-US" dirty="0"/>
          </a:p>
        </p:txBody>
      </p:sp>
      <p:sp>
        <p:nvSpPr>
          <p:cNvPr id="30" name="文本框 29"/>
          <p:cNvSpPr txBox="1"/>
          <p:nvPr/>
        </p:nvSpPr>
        <p:spPr>
          <a:xfrm>
            <a:off x="375919" y="1396299"/>
            <a:ext cx="11584179" cy="3139321"/>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只验证了单个情景，容易过拟合</a:t>
            </a:r>
            <a:endParaRPr lang="en-US" altLang="zh-CN" dirty="0"/>
          </a:p>
          <a:p>
            <a:pPr marL="285750" indent="-285750">
              <a:buFont typeface="Arial" panose="020B0604020202020204" pitchFamily="34" charset="0"/>
              <a:buChar char="•"/>
            </a:pPr>
            <a:r>
              <a:rPr lang="zh-CN" altLang="en-US" dirty="0"/>
              <a:t>回测未必能够预测未来的走势，因为特定时间序列造成了偏差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sp>
        <p:nvSpPr>
          <p:cNvPr id="31" name="文本框 30"/>
          <p:cNvSpPr txBox="1"/>
          <p:nvPr/>
        </p:nvSpPr>
        <p:spPr>
          <a:xfrm>
            <a:off x="375920" y="1007529"/>
            <a:ext cx="5948679" cy="369332"/>
          </a:xfrm>
          <a:prstGeom prst="rect">
            <a:avLst/>
          </a:prstGeom>
          <a:solidFill>
            <a:srgbClr val="9C0308"/>
          </a:solidFill>
        </p:spPr>
        <p:txBody>
          <a:bodyPr wrap="square" rtlCol="0">
            <a:spAutoFit/>
          </a:bodyPr>
          <a:lstStyle/>
          <a:p>
            <a:pPr algn="ctr"/>
            <a:r>
              <a:rPr lang="zh-CN" altLang="en-US" dirty="0">
                <a:solidFill>
                  <a:schemeClr val="bg1"/>
                </a:solidFill>
              </a:rPr>
              <a:t>前向回测</a:t>
            </a:r>
            <a:r>
              <a:rPr lang="en-US" altLang="zh-CN" dirty="0">
                <a:solidFill>
                  <a:schemeClr val="bg1"/>
                </a:solidFill>
              </a:rPr>
              <a:t>(WALK-FORWARD / HISTORICAL BACKTESTING)</a:t>
            </a:r>
            <a:endParaRPr lang="zh-CN" altLang="en-US" dirty="0">
              <a:solidFill>
                <a:schemeClr val="bg1"/>
              </a:solidFill>
            </a:endParaRPr>
          </a:p>
        </p:txBody>
      </p:sp>
      <p:pic>
        <p:nvPicPr>
          <p:cNvPr id="5" name="图片 4">
            <a:extLst>
              <a:ext uri="{FF2B5EF4-FFF2-40B4-BE49-F238E27FC236}">
                <a16:creationId xmlns:a16="http://schemas.microsoft.com/office/drawing/2014/main" id="{92469168-AB21-4573-A750-9000AFB22440}"/>
              </a:ext>
            </a:extLst>
          </p:cNvPr>
          <p:cNvPicPr>
            <a:picLocks noChangeAspect="1"/>
          </p:cNvPicPr>
          <p:nvPr/>
        </p:nvPicPr>
        <p:blipFill>
          <a:blip r:embed="rId3"/>
          <a:stretch>
            <a:fillRect/>
          </a:stretch>
        </p:blipFill>
        <p:spPr>
          <a:xfrm>
            <a:off x="3132643" y="2200209"/>
            <a:ext cx="5926714" cy="2143191"/>
          </a:xfrm>
          <a:prstGeom prst="rect">
            <a:avLst/>
          </a:prstGeom>
        </p:spPr>
      </p:pic>
      <p:sp>
        <p:nvSpPr>
          <p:cNvPr id="6" name="文本框 5">
            <a:extLst>
              <a:ext uri="{FF2B5EF4-FFF2-40B4-BE49-F238E27FC236}">
                <a16:creationId xmlns:a16="http://schemas.microsoft.com/office/drawing/2014/main" id="{0B3B5DBA-09CE-4A03-A8D6-92AE6955BF38}"/>
              </a:ext>
            </a:extLst>
          </p:cNvPr>
          <p:cNvSpPr txBox="1"/>
          <p:nvPr/>
        </p:nvSpPr>
        <p:spPr>
          <a:xfrm>
            <a:off x="375920" y="5054693"/>
            <a:ext cx="10342880" cy="923330"/>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将所有数据分为 </a:t>
            </a:r>
            <a:r>
              <a:rPr lang="en-US" altLang="zh-CN" dirty="0"/>
              <a:t>N</a:t>
            </a:r>
            <a:r>
              <a:rPr lang="zh-CN" altLang="en-US" dirty="0"/>
              <a:t>份（注意避免信息泄露），从中任意取</a:t>
            </a:r>
            <a:r>
              <a:rPr lang="en-US" altLang="zh-CN" dirty="0"/>
              <a:t>K</a:t>
            </a:r>
            <a:r>
              <a:rPr lang="zh-CN" altLang="en-US" dirty="0"/>
              <a:t>份作为测试集，剩下</a:t>
            </a:r>
            <a:r>
              <a:rPr lang="en-US" altLang="zh-CN" dirty="0"/>
              <a:t>N-K</a:t>
            </a:r>
            <a:r>
              <a:rPr lang="zh-CN" altLang="en-US" dirty="0"/>
              <a:t>份作为训练集，总共有       种取法。</a:t>
            </a:r>
            <a:endParaRPr lang="en-US" altLang="zh-CN" dirty="0"/>
          </a:p>
          <a:p>
            <a:pPr marL="285750" indent="-285750">
              <a:buFont typeface="Arial" panose="020B0604020202020204" pitchFamily="34" charset="0"/>
              <a:buChar char="•"/>
            </a:pPr>
            <a:r>
              <a:rPr lang="zh-CN" altLang="en-US" dirty="0"/>
              <a:t>可以计算某策略不同时期的夏普分布，而不只是计算一个夏普率值</a:t>
            </a:r>
            <a:endParaRPr lang="en-US" altLang="zh-CN" dirty="0"/>
          </a:p>
        </p:txBody>
      </p:sp>
      <p:sp>
        <p:nvSpPr>
          <p:cNvPr id="7" name="文本框 6">
            <a:extLst>
              <a:ext uri="{FF2B5EF4-FFF2-40B4-BE49-F238E27FC236}">
                <a16:creationId xmlns:a16="http://schemas.microsoft.com/office/drawing/2014/main" id="{0760E5D2-CA0F-4546-8941-B937868B735C}"/>
              </a:ext>
            </a:extLst>
          </p:cNvPr>
          <p:cNvSpPr txBox="1"/>
          <p:nvPr/>
        </p:nvSpPr>
        <p:spPr>
          <a:xfrm>
            <a:off x="375920" y="4686299"/>
            <a:ext cx="5720080" cy="369332"/>
          </a:xfrm>
          <a:prstGeom prst="rect">
            <a:avLst/>
          </a:prstGeom>
          <a:solidFill>
            <a:srgbClr val="9C0308"/>
          </a:solidFill>
        </p:spPr>
        <p:txBody>
          <a:bodyPr wrap="square" rtlCol="0">
            <a:spAutoFit/>
          </a:bodyPr>
          <a:lstStyle/>
          <a:p>
            <a:pPr algn="ctr"/>
            <a:r>
              <a:rPr lang="en-US" altLang="zh-CN" dirty="0">
                <a:solidFill>
                  <a:schemeClr val="bg1"/>
                </a:solidFill>
              </a:rPr>
              <a:t> CPCV(COMBINATORIAL PURGED CROSS-VALIDATION)</a:t>
            </a:r>
            <a:endParaRPr lang="zh-CN" altLang="en-US" dirty="0">
              <a:solidFill>
                <a:schemeClr val="bg1"/>
              </a:solidFill>
            </a:endParaRPr>
          </a:p>
        </p:txBody>
      </p:sp>
      <p:sp>
        <p:nvSpPr>
          <p:cNvPr id="9" name="Rectangle 1">
            <a:extLst>
              <a:ext uri="{FF2B5EF4-FFF2-40B4-BE49-F238E27FC236}">
                <a16:creationId xmlns:a16="http://schemas.microsoft.com/office/drawing/2014/main" id="{7972261E-1CC0-4E07-A5A4-DE948F77407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rgbClr val="121212"/>
                </a:solidFill>
                <a:effectLst/>
                <a:latin typeface="Arial" panose="020B0604020202020204" pitchFamily="34" charset="0"/>
                <a:ea typeface="-apple-system"/>
              </a:rPr>
              <a:t>将所有数据分为 </a:t>
            </a: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rgbClr val="121212"/>
                </a:solidFill>
                <a:effectLst/>
                <a:latin typeface="Arial" panose="020B0604020202020204" pitchFamily="34" charset="0"/>
                <a:ea typeface="-apple-system"/>
              </a:rPr>
              <a:t> 份（注意避免信息泄露），从中任意取 </a:t>
            </a: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rgbClr val="121212"/>
                </a:solidFill>
                <a:effectLst/>
                <a:latin typeface="Arial" panose="020B0604020202020204" pitchFamily="34" charset="0"/>
                <a:ea typeface="-apple-system"/>
              </a:rPr>
              <a:t> 份作为测试集，剩下 </a:t>
            </a: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rgbClr val="121212"/>
                </a:solidFill>
                <a:effectLst/>
                <a:latin typeface="Arial" panose="020B0604020202020204" pitchFamily="34" charset="0"/>
                <a:ea typeface="-apple-system"/>
              </a:rPr>
              <a:t> 份作为训练集，总共有 </a:t>
            </a:r>
            <a:r>
              <a:rPr kumimoji="0" lang="zh-CN" altLang="zh-CN" sz="1800" b="0" i="0" u="none" strike="noStrike" cap="none" normalizeH="0" baseline="0">
                <a:ln>
                  <a:noFill/>
                </a:ln>
                <a:solidFill>
                  <a:schemeClr val="tx1"/>
                </a:solidFill>
                <a:effectLst/>
                <a:latin typeface="Arial" panose="020B0604020202020204" pitchFamily="34" charset="0"/>
              </a:rPr>
              <a:t>  </a:t>
            </a:r>
            <a:r>
              <a:rPr kumimoji="0" lang="zh-CN" altLang="zh-CN" sz="1900" b="0" i="0" u="none" strike="noStrike" cap="none" normalizeH="0" baseline="0">
                <a:ln>
                  <a:noFill/>
                </a:ln>
                <a:solidFill>
                  <a:schemeClr val="tx1"/>
                </a:solidFill>
                <a:effectLst/>
                <a:latin typeface="Arial" panose="020B0604020202020204" pitchFamily="34" charset="0"/>
              </a:rPr>
              <a:t>     </a:t>
            </a:r>
            <a:r>
              <a:rPr kumimoji="0" lang="zh-CN" altLang="zh-CN" sz="1800" b="0" i="0" u="none" strike="noStrike" cap="none" normalizeH="0" baseline="0">
                <a:ln>
                  <a:noFill/>
                </a:ln>
                <a:solidFill>
                  <a:srgbClr val="121212"/>
                </a:solidFill>
                <a:effectLst/>
                <a:latin typeface="Arial" panose="020B0604020202020204" pitchFamily="34" charset="0"/>
                <a:ea typeface="-apple-system"/>
              </a:rPr>
              <a:t> 种取法。</a:t>
            </a:r>
            <a:r>
              <a:rPr kumimoji="0" lang="zh-CN" altLang="zh-CN" sz="1800" b="0" i="0" u="none" strike="noStrike" cap="none" normalizeH="0" baseline="0">
                <a:ln>
                  <a:noFill/>
                </a:ln>
                <a:solidFill>
                  <a:schemeClr val="tx1"/>
                </a:solidFill>
                <a:effectLst/>
                <a:latin typeface="Arial" panose="020B0604020202020204" pitchFamily="34" charset="0"/>
              </a:rPr>
              <a:t> </a:t>
            </a:r>
          </a:p>
        </p:txBody>
      </p:sp>
      <p:sp>
        <p:nvSpPr>
          <p:cNvPr id="11" name="AutoShape 2" descr="[公式]">
            <a:extLst>
              <a:ext uri="{FF2B5EF4-FFF2-40B4-BE49-F238E27FC236}">
                <a16:creationId xmlns:a16="http://schemas.microsoft.com/office/drawing/2014/main" id="{58406014-7722-469C-A4F9-0741D64E52F3}"/>
              </a:ext>
            </a:extLst>
          </p:cNvPr>
          <p:cNvSpPr>
            <a:spLocks noChangeAspect="1" noChangeArrowheads="1"/>
          </p:cNvSpPr>
          <p:nvPr/>
        </p:nvSpPr>
        <p:spPr bwMode="auto">
          <a:xfrm>
            <a:off x="17907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AutoShape 3" descr="[公式]">
            <a:extLst>
              <a:ext uri="{FF2B5EF4-FFF2-40B4-BE49-F238E27FC236}">
                <a16:creationId xmlns:a16="http://schemas.microsoft.com/office/drawing/2014/main" id="{28625B59-8215-44DA-9BAC-4AE27E86DDB2}"/>
              </a:ext>
            </a:extLst>
          </p:cNvPr>
          <p:cNvSpPr>
            <a:spLocks noChangeAspect="1" noChangeArrowheads="1"/>
          </p:cNvSpPr>
          <p:nvPr/>
        </p:nvSpPr>
        <p:spPr bwMode="auto">
          <a:xfrm>
            <a:off x="6264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AutoShape 4" descr="[公式]">
            <a:extLst>
              <a:ext uri="{FF2B5EF4-FFF2-40B4-BE49-F238E27FC236}">
                <a16:creationId xmlns:a16="http://schemas.microsoft.com/office/drawing/2014/main" id="{9205059D-1496-4A2B-A19A-94282CB868AD}"/>
              </a:ext>
            </a:extLst>
          </p:cNvPr>
          <p:cNvSpPr>
            <a:spLocks noChangeAspect="1" noChangeArrowheads="1"/>
          </p:cNvSpPr>
          <p:nvPr/>
        </p:nvSpPr>
        <p:spPr bwMode="auto">
          <a:xfrm>
            <a:off x="89090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5" descr="[公式]">
            <a:extLst>
              <a:ext uri="{FF2B5EF4-FFF2-40B4-BE49-F238E27FC236}">
                <a16:creationId xmlns:a16="http://schemas.microsoft.com/office/drawing/2014/main" id="{52D7E41B-56F0-411C-BF89-AECD151E163F}"/>
              </a:ext>
            </a:extLst>
          </p:cNvPr>
          <p:cNvSpPr>
            <a:spLocks noChangeAspect="1" noChangeArrowheads="1"/>
          </p:cNvSpPr>
          <p:nvPr/>
        </p:nvSpPr>
        <p:spPr bwMode="auto">
          <a:xfrm>
            <a:off x="117824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9" name="图片 18">
            <a:extLst>
              <a:ext uri="{FF2B5EF4-FFF2-40B4-BE49-F238E27FC236}">
                <a16:creationId xmlns:a16="http://schemas.microsoft.com/office/drawing/2014/main" id="{F475EFD4-8AAF-43F7-93D9-97CD50FB7569}"/>
              </a:ext>
            </a:extLst>
          </p:cNvPr>
          <p:cNvPicPr>
            <a:picLocks noChangeAspect="1"/>
          </p:cNvPicPr>
          <p:nvPr/>
        </p:nvPicPr>
        <p:blipFill>
          <a:blip r:embed="rId4"/>
          <a:stretch>
            <a:fillRect/>
          </a:stretch>
        </p:blipFill>
        <p:spPr>
          <a:xfrm>
            <a:off x="1457306" y="5379423"/>
            <a:ext cx="345074" cy="297477"/>
          </a:xfrm>
          <a:prstGeom prst="rect">
            <a:avLst/>
          </a:prstGeom>
        </p:spPr>
      </p:pic>
    </p:spTree>
    <p:extLst>
      <p:ext uri="{BB962C8B-B14F-4D97-AF65-F5344CB8AC3E}">
        <p14:creationId xmlns:p14="http://schemas.microsoft.com/office/powerpoint/2010/main" val="18294898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ML</a:t>
            </a:r>
            <a:r>
              <a:rPr lang="zh-CN" altLang="en-US" dirty="0"/>
              <a:t>在量化投资中的常见误区</a:t>
            </a:r>
          </a:p>
        </p:txBody>
      </p:sp>
      <p:sp>
        <p:nvSpPr>
          <p:cNvPr id="4" name="灯片编号占位符 3"/>
          <p:cNvSpPr>
            <a:spLocks noGrp="1"/>
          </p:cNvSpPr>
          <p:nvPr>
            <p:ph type="sldNum" sz="quarter" idx="12"/>
          </p:nvPr>
        </p:nvSpPr>
        <p:spPr/>
        <p:txBody>
          <a:bodyPr/>
          <a:lstStyle/>
          <a:p>
            <a:fld id="{1827CD8D-0C45-4313-8514-3276C2338651}" type="slidenum">
              <a:rPr lang="zh-CN" altLang="en-US" smtClean="0"/>
              <a:t>72</a:t>
            </a:fld>
            <a:endParaRPr lang="zh-CN" altLang="en-US" dirty="0"/>
          </a:p>
        </p:txBody>
      </p:sp>
      <p:sp>
        <p:nvSpPr>
          <p:cNvPr id="6" name="文本框 5">
            <a:extLst>
              <a:ext uri="{FF2B5EF4-FFF2-40B4-BE49-F238E27FC236}">
                <a16:creationId xmlns:a16="http://schemas.microsoft.com/office/drawing/2014/main" id="{D292BED5-C710-4738-9658-5F2F00D9B448}"/>
              </a:ext>
            </a:extLst>
          </p:cNvPr>
          <p:cNvSpPr txBox="1"/>
          <p:nvPr/>
        </p:nvSpPr>
        <p:spPr>
          <a:xfrm>
            <a:off x="375920" y="2863943"/>
            <a:ext cx="10342880"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假设     独立通过分布且 </a:t>
            </a:r>
            <a:r>
              <a:rPr lang="en-US" altLang="zh-CN" dirty="0"/>
              <a:t>                      </a:t>
            </a:r>
            <a:r>
              <a:rPr lang="zh-CN" altLang="en-US" dirty="0"/>
              <a:t>，可证明</a:t>
            </a:r>
            <a:endParaRPr lang="en-US" altLang="zh-CN" dirty="0"/>
          </a:p>
          <a:p>
            <a:pPr marL="285750" indent="-285750">
              <a:buFont typeface="Arial" panose="020B0604020202020204" pitchFamily="34" charset="0"/>
              <a:buChar char="•"/>
            </a:pPr>
            <a:r>
              <a:rPr lang="zh-CN" altLang="en-US" dirty="0"/>
              <a:t>回测容易过拟合，只要回测的次数足够多，或者回测结果方差足够大，就能选出任意高的结果。</a:t>
            </a:r>
          </a:p>
          <a:p>
            <a:pPr marL="285750" indent="-285750">
              <a:buFont typeface="Arial" panose="020B0604020202020204" pitchFamily="34" charset="0"/>
              <a:buChar char="•"/>
            </a:pPr>
            <a:endParaRPr lang="zh-CN" altLang="en-US" dirty="0"/>
          </a:p>
          <a:p>
            <a:pPr marL="285750" indent="-285750">
              <a:buFont typeface="Arial" panose="020B0604020202020204" pitchFamily="34" charset="0"/>
              <a:buChar char="•"/>
            </a:pPr>
            <a:r>
              <a:rPr lang="zh-CN" altLang="en-US" dirty="0"/>
              <a:t>解决方法：给定一系列夏普比率的估计值，通过检验的方法估计能否推翻零假设：</a:t>
            </a:r>
            <a:r>
              <a:rPr lang="en-US" altLang="zh-CN" dirty="0"/>
              <a:t>H0</a:t>
            </a:r>
            <a:r>
              <a:rPr lang="zh-CN" altLang="en-US" dirty="0"/>
              <a:t>：</a:t>
            </a:r>
            <a:r>
              <a:rPr lang="en-US" altLang="zh-CN" dirty="0"/>
              <a:t>SR=0</a:t>
            </a:r>
            <a:r>
              <a:rPr lang="zh-CN" altLang="en-US" dirty="0"/>
              <a:t>。</a:t>
            </a:r>
            <a:endParaRPr lang="en-US" altLang="zh-CN" dirty="0"/>
          </a:p>
          <a:p>
            <a:pPr marL="285750" indent="-285750">
              <a:buFont typeface="Arial" panose="020B0604020202020204" pitchFamily="34" charset="0"/>
              <a:buChar char="•"/>
            </a:pPr>
            <a:endParaRPr lang="en-US" altLang="zh-CN" dirty="0"/>
          </a:p>
        </p:txBody>
      </p:sp>
      <p:sp>
        <p:nvSpPr>
          <p:cNvPr id="7" name="文本框 6">
            <a:extLst>
              <a:ext uri="{FF2B5EF4-FFF2-40B4-BE49-F238E27FC236}">
                <a16:creationId xmlns:a16="http://schemas.microsoft.com/office/drawing/2014/main" id="{B9B61A23-491A-414D-A678-2C43D5F7842E}"/>
              </a:ext>
            </a:extLst>
          </p:cNvPr>
          <p:cNvSpPr txBox="1"/>
          <p:nvPr/>
        </p:nvSpPr>
        <p:spPr>
          <a:xfrm>
            <a:off x="375920" y="2495549"/>
            <a:ext cx="4510405" cy="369332"/>
          </a:xfrm>
          <a:prstGeom prst="rect">
            <a:avLst/>
          </a:prstGeom>
          <a:solidFill>
            <a:srgbClr val="9C0308"/>
          </a:solidFill>
        </p:spPr>
        <p:txBody>
          <a:bodyPr wrap="square" rtlCol="0">
            <a:spAutoFit/>
          </a:bodyPr>
          <a:lstStyle/>
          <a:p>
            <a:pPr algn="ctr"/>
            <a:r>
              <a:rPr lang="zh-CN" altLang="en-US" dirty="0">
                <a:solidFill>
                  <a:schemeClr val="bg1"/>
                </a:solidFill>
              </a:rPr>
              <a:t>保守夏普率</a:t>
            </a:r>
            <a:r>
              <a:rPr lang="en-US" altLang="zh-CN" dirty="0">
                <a:solidFill>
                  <a:schemeClr val="bg1"/>
                </a:solidFill>
              </a:rPr>
              <a:t>(THE DEFLATED SHARPE RATIO)</a:t>
            </a:r>
            <a:endParaRPr lang="zh-CN" altLang="en-US" dirty="0">
              <a:solidFill>
                <a:schemeClr val="bg1"/>
              </a:solidFill>
            </a:endParaRPr>
          </a:p>
        </p:txBody>
      </p:sp>
      <p:pic>
        <p:nvPicPr>
          <p:cNvPr id="10" name="图片 9">
            <a:extLst>
              <a:ext uri="{FF2B5EF4-FFF2-40B4-BE49-F238E27FC236}">
                <a16:creationId xmlns:a16="http://schemas.microsoft.com/office/drawing/2014/main" id="{82A4DF3A-23D7-4FF7-AC41-8A464B136686}"/>
              </a:ext>
            </a:extLst>
          </p:cNvPr>
          <p:cNvPicPr>
            <a:picLocks noChangeAspect="1"/>
          </p:cNvPicPr>
          <p:nvPr/>
        </p:nvPicPr>
        <p:blipFill>
          <a:blip r:embed="rId3"/>
          <a:stretch>
            <a:fillRect/>
          </a:stretch>
        </p:blipFill>
        <p:spPr>
          <a:xfrm>
            <a:off x="1203562" y="2863943"/>
            <a:ext cx="269638" cy="326834"/>
          </a:xfrm>
          <a:prstGeom prst="rect">
            <a:avLst/>
          </a:prstGeom>
        </p:spPr>
      </p:pic>
      <p:pic>
        <p:nvPicPr>
          <p:cNvPr id="11" name="图片 10">
            <a:extLst>
              <a:ext uri="{FF2B5EF4-FFF2-40B4-BE49-F238E27FC236}">
                <a16:creationId xmlns:a16="http://schemas.microsoft.com/office/drawing/2014/main" id="{70DFABF8-B031-4B85-A741-F21AD40C7080}"/>
              </a:ext>
            </a:extLst>
          </p:cNvPr>
          <p:cNvPicPr>
            <a:picLocks noChangeAspect="1"/>
          </p:cNvPicPr>
          <p:nvPr/>
        </p:nvPicPr>
        <p:blipFill>
          <a:blip r:embed="rId4"/>
          <a:stretch>
            <a:fillRect/>
          </a:stretch>
        </p:blipFill>
        <p:spPr>
          <a:xfrm>
            <a:off x="3092421" y="2917350"/>
            <a:ext cx="1130358" cy="266714"/>
          </a:xfrm>
          <a:prstGeom prst="rect">
            <a:avLst/>
          </a:prstGeom>
        </p:spPr>
      </p:pic>
      <p:pic>
        <p:nvPicPr>
          <p:cNvPr id="12" name="图片 11">
            <a:extLst>
              <a:ext uri="{FF2B5EF4-FFF2-40B4-BE49-F238E27FC236}">
                <a16:creationId xmlns:a16="http://schemas.microsoft.com/office/drawing/2014/main" id="{5EFBE824-CBD9-47AC-8740-2CCEA413E20B}"/>
              </a:ext>
            </a:extLst>
          </p:cNvPr>
          <p:cNvPicPr>
            <a:picLocks noChangeAspect="1"/>
          </p:cNvPicPr>
          <p:nvPr/>
        </p:nvPicPr>
        <p:blipFill>
          <a:blip r:embed="rId5"/>
          <a:stretch>
            <a:fillRect/>
          </a:stretch>
        </p:blipFill>
        <p:spPr>
          <a:xfrm>
            <a:off x="5206835" y="2890646"/>
            <a:ext cx="2927500" cy="320121"/>
          </a:xfrm>
          <a:prstGeom prst="rect">
            <a:avLst/>
          </a:prstGeom>
        </p:spPr>
      </p:pic>
    </p:spTree>
    <p:extLst>
      <p:ext uri="{BB962C8B-B14F-4D97-AF65-F5344CB8AC3E}">
        <p14:creationId xmlns:p14="http://schemas.microsoft.com/office/powerpoint/2010/main" val="24480420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a:spLocks/>
          </p:cNvSpPr>
          <p:nvPr/>
        </p:nvSpPr>
        <p:spPr>
          <a:xfrm>
            <a:off x="0" y="4531393"/>
            <a:ext cx="12192000" cy="780501"/>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9C0308"/>
                </a:solidFill>
                <a:latin typeface="微软雅黑" panose="020B0503020204020204" pitchFamily="34" charset="-122"/>
                <a:ea typeface="微软雅黑" panose="020B0503020204020204" pitchFamily="34" charset="-122"/>
              </a:rPr>
              <a:t>北京大学量化交易协会</a:t>
            </a:r>
          </a:p>
        </p:txBody>
      </p:sp>
      <p:sp>
        <p:nvSpPr>
          <p:cNvPr id="11" name="椭圆 10"/>
          <p:cNvSpPr/>
          <p:nvPr/>
        </p:nvSpPr>
        <p:spPr>
          <a:xfrm>
            <a:off x="4953000" y="1202512"/>
            <a:ext cx="2286000" cy="2286000"/>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187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dirty="0"/>
              <a:t>模型评价</a:t>
            </a:r>
            <a:r>
              <a:rPr lang="en-US" altLang="zh-CN" dirty="0"/>
              <a:t>——</a:t>
            </a:r>
            <a:r>
              <a:rPr lang="zh-CN" altLang="en-US" dirty="0"/>
              <a:t>样本外</a:t>
            </a:r>
            <a:r>
              <a:rPr lang="en-US" altLang="zh-CN" dirty="0"/>
              <a:t>R</a:t>
            </a:r>
            <a:r>
              <a:rPr lang="zh-CN" altLang="en-US" dirty="0"/>
              <a:t>方</a:t>
            </a:r>
          </a:p>
        </p:txBody>
      </p:sp>
      <p:sp>
        <p:nvSpPr>
          <p:cNvPr id="14" name="灯片编号占位符 3"/>
          <p:cNvSpPr>
            <a:spLocks noGrp="1"/>
          </p:cNvSpPr>
          <p:nvPr>
            <p:ph type="sldNum" sz="quarter" idx="12"/>
          </p:nvPr>
        </p:nvSpPr>
        <p:spPr/>
        <p:txBody>
          <a:bodyPr/>
          <a:lstStyle/>
          <a:p>
            <a:fld id="{1827CD8D-0C45-4313-8514-3276C2338651}" type="slidenum">
              <a:rPr lang="zh-CN" altLang="en-US" smtClean="0"/>
              <a:t>8</a:t>
            </a:fld>
            <a:endParaRPr lang="zh-CN" altLang="en-US" dirty="0"/>
          </a:p>
        </p:txBody>
      </p:sp>
      <p:pic>
        <p:nvPicPr>
          <p:cNvPr id="7" name="图片 6"/>
          <p:cNvPicPr>
            <a:picLocks noChangeAspect="1"/>
          </p:cNvPicPr>
          <p:nvPr/>
        </p:nvPicPr>
        <p:blipFill>
          <a:blip r:embed="rId3"/>
          <a:stretch>
            <a:fillRect/>
          </a:stretch>
        </p:blipFill>
        <p:spPr>
          <a:xfrm>
            <a:off x="478155" y="1268095"/>
            <a:ext cx="5421630" cy="1162050"/>
          </a:xfrm>
          <a:prstGeom prst="rect">
            <a:avLst/>
          </a:prstGeom>
        </p:spPr>
      </p:pic>
      <p:sp>
        <p:nvSpPr>
          <p:cNvPr id="8" name="文本框 7"/>
          <p:cNvSpPr txBox="1"/>
          <p:nvPr/>
        </p:nvSpPr>
        <p:spPr>
          <a:xfrm>
            <a:off x="478790" y="3364865"/>
            <a:ext cx="2296795" cy="398780"/>
          </a:xfrm>
          <a:prstGeom prst="rect">
            <a:avLst/>
          </a:prstGeom>
          <a:solidFill>
            <a:srgbClr val="9C0308"/>
          </a:solidFill>
        </p:spPr>
        <p:txBody>
          <a:bodyPr wrap="square" rtlCol="0">
            <a:spAutoFit/>
          </a:bodyPr>
          <a:lstStyle/>
          <a:p>
            <a:pPr algn="ctr"/>
            <a:r>
              <a:rPr lang="zh-CN" altLang="en-US" sz="2000" dirty="0">
                <a:solidFill>
                  <a:schemeClr val="bg1"/>
                </a:solidFill>
              </a:rPr>
              <a:t>因子重要性排序</a:t>
            </a:r>
          </a:p>
        </p:txBody>
      </p:sp>
      <p:sp>
        <p:nvSpPr>
          <p:cNvPr id="9" name="文本框 8"/>
          <p:cNvSpPr txBox="1"/>
          <p:nvPr/>
        </p:nvSpPr>
        <p:spPr>
          <a:xfrm>
            <a:off x="478790" y="3763645"/>
            <a:ext cx="10268585" cy="193802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方法</a:t>
            </a:r>
            <a:r>
              <a:rPr lang="en-US" altLang="zh-CN" sz="2000" dirty="0"/>
              <a:t>1</a:t>
            </a:r>
            <a:r>
              <a:rPr lang="zh-CN" altLang="en-US" sz="2000" dirty="0"/>
              <a:t>：保持其余所有变量不变，将某个变量的所有值置</a:t>
            </a:r>
            <a:r>
              <a:rPr lang="en-US" altLang="zh-CN" sz="2000" dirty="0"/>
              <a:t>0</a:t>
            </a:r>
            <a:r>
              <a:rPr lang="zh-CN" altLang="en-US" sz="2000" dirty="0"/>
              <a:t>，观察模型</a:t>
            </a:r>
            <a:r>
              <a:rPr lang="en-US" altLang="zh-CN" sz="2000" dirty="0"/>
              <a:t>R</a:t>
            </a:r>
            <a:r>
              <a:rPr lang="zh-CN" altLang="en-US" sz="2000" dirty="0"/>
              <a:t>方的下降程度；</a:t>
            </a:r>
          </a:p>
          <a:p>
            <a:pPr marL="342900" indent="-342900">
              <a:buFont typeface="Arial" panose="020B0604020202020204" pitchFamily="34" charset="0"/>
              <a:buChar char="•"/>
            </a:pPr>
            <a:endParaRPr lang="zh-CN" altLang="en-US" sz="2000" dirty="0"/>
          </a:p>
          <a:p>
            <a:pPr marL="342900" indent="-342900">
              <a:buFont typeface="Arial" panose="020B0604020202020204" pitchFamily="34" charset="0"/>
              <a:buChar char="•"/>
            </a:pPr>
            <a:r>
              <a:rPr lang="zh-CN" altLang="en-US" sz="2000" dirty="0"/>
              <a:t>方法</a:t>
            </a:r>
            <a:r>
              <a:rPr lang="en-US" altLang="zh-CN" sz="2000" dirty="0"/>
              <a:t>2</a:t>
            </a:r>
            <a:r>
              <a:rPr lang="zh-CN" altLang="en-US" sz="2000" dirty="0"/>
              <a:t>：</a:t>
            </a:r>
          </a:p>
          <a:p>
            <a:pPr marL="342900" indent="-342900">
              <a:buFont typeface="Arial" panose="020B0604020202020204" pitchFamily="34" charset="0"/>
              <a:buChar char="•"/>
            </a:pPr>
            <a:endParaRPr lang="zh-CN" altLang="en-US" sz="2000" dirty="0"/>
          </a:p>
          <a:p>
            <a:pPr indent="0">
              <a:buFont typeface="Arial" panose="020B0604020202020204" pitchFamily="34" charset="0"/>
              <a:buNone/>
            </a:pPr>
            <a:endParaRPr lang="zh-CN" altLang="en-US" sz="2000" dirty="0"/>
          </a:p>
          <a:p>
            <a:pPr indent="0">
              <a:buFont typeface="Arial" panose="020B0604020202020204" pitchFamily="34" charset="0"/>
              <a:buNone/>
            </a:pPr>
            <a:endParaRPr lang="zh-CN" altLang="en-US" sz="2000" dirty="0"/>
          </a:p>
        </p:txBody>
      </p:sp>
      <p:pic>
        <p:nvPicPr>
          <p:cNvPr id="10" name="图片 9"/>
          <p:cNvPicPr>
            <a:picLocks noChangeAspect="1"/>
          </p:cNvPicPr>
          <p:nvPr/>
        </p:nvPicPr>
        <p:blipFill>
          <a:blip r:embed="rId4"/>
          <a:stretch>
            <a:fillRect/>
          </a:stretch>
        </p:blipFill>
        <p:spPr>
          <a:xfrm>
            <a:off x="1881505" y="4422775"/>
            <a:ext cx="4072890" cy="10718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3"/>
          <p:cNvSpPr>
            <a:spLocks noGrp="1"/>
          </p:cNvSpPr>
          <p:nvPr>
            <p:ph type="sldNum" sz="quarter" idx="12"/>
          </p:nvPr>
        </p:nvSpPr>
        <p:spPr/>
        <p:txBody>
          <a:bodyPr/>
          <a:lstStyle/>
          <a:p>
            <a:fld id="{1827CD8D-0C45-4313-8514-3276C2338651}" type="slidenum">
              <a:rPr lang="zh-CN" altLang="en-US" smtClean="0"/>
              <a:t>9</a:t>
            </a:fld>
            <a:endParaRPr lang="zh-CN" altLang="en-US" dirty="0"/>
          </a:p>
        </p:txBody>
      </p:sp>
      <p:sp>
        <p:nvSpPr>
          <p:cNvPr id="11" name="标题 10"/>
          <p:cNvSpPr>
            <a:spLocks noGrp="1"/>
          </p:cNvSpPr>
          <p:nvPr>
            <p:ph type="title"/>
          </p:nvPr>
        </p:nvSpPr>
        <p:spPr/>
        <p:txBody>
          <a:bodyPr/>
          <a:lstStyle/>
          <a:p>
            <a:r>
              <a:rPr lang="zh-CN" altLang="en-US" dirty="0"/>
              <a:t>实证研究</a:t>
            </a:r>
          </a:p>
        </p:txBody>
      </p:sp>
      <p:sp>
        <p:nvSpPr>
          <p:cNvPr id="2" name="文本框 1"/>
          <p:cNvSpPr txBox="1"/>
          <p:nvPr/>
        </p:nvSpPr>
        <p:spPr>
          <a:xfrm>
            <a:off x="478790" y="1071880"/>
            <a:ext cx="988695" cy="398780"/>
          </a:xfrm>
          <a:prstGeom prst="rect">
            <a:avLst/>
          </a:prstGeom>
          <a:solidFill>
            <a:srgbClr val="9C0308"/>
          </a:solidFill>
        </p:spPr>
        <p:txBody>
          <a:bodyPr wrap="square" rtlCol="0">
            <a:spAutoFit/>
          </a:bodyPr>
          <a:lstStyle/>
          <a:p>
            <a:pPr algn="ctr"/>
            <a:r>
              <a:rPr lang="zh-CN" altLang="en-US" sz="2000" dirty="0">
                <a:solidFill>
                  <a:schemeClr val="bg1"/>
                </a:solidFill>
              </a:rPr>
              <a:t>数据</a:t>
            </a:r>
          </a:p>
        </p:txBody>
      </p:sp>
      <p:sp>
        <p:nvSpPr>
          <p:cNvPr id="7" name="文本框 6"/>
          <p:cNvSpPr txBox="1"/>
          <p:nvPr/>
        </p:nvSpPr>
        <p:spPr>
          <a:xfrm>
            <a:off x="478790" y="1470660"/>
            <a:ext cx="11481435" cy="132207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纽交所（</a:t>
            </a:r>
            <a:r>
              <a:rPr lang="en-US" altLang="zh-CN" sz="2000" dirty="0"/>
              <a:t>NYSE</a:t>
            </a:r>
            <a:r>
              <a:rPr lang="zh-CN" altLang="en-US" sz="2000" dirty="0"/>
              <a:t>）、美国证券交易所（</a:t>
            </a:r>
            <a:r>
              <a:rPr lang="en-US" altLang="zh-CN" sz="2000" dirty="0"/>
              <a:t>AMEX</a:t>
            </a:r>
            <a:r>
              <a:rPr lang="zh-CN" altLang="en-US" sz="2000" dirty="0"/>
              <a:t>）、纳斯达克上市的所有公司个股的月度回报；</a:t>
            </a:r>
          </a:p>
          <a:p>
            <a:pPr indent="0">
              <a:buFont typeface="Arial" panose="020B0604020202020204" pitchFamily="34" charset="0"/>
              <a:buNone/>
            </a:pPr>
            <a:r>
              <a:rPr lang="en-US" altLang="zh-CN" sz="2000" dirty="0"/>
              <a:t>      1957.3-2016.12</a:t>
            </a:r>
            <a:r>
              <a:rPr lang="zh-CN" altLang="en-US" sz="2000" dirty="0"/>
              <a:t>，共</a:t>
            </a:r>
            <a:r>
              <a:rPr lang="en-US" altLang="zh-CN" sz="2000" dirty="0"/>
              <a:t>60</a:t>
            </a:r>
            <a:r>
              <a:rPr lang="zh-CN" altLang="en-US" sz="2000" dirty="0"/>
              <a:t>年，超过</a:t>
            </a:r>
            <a:r>
              <a:rPr lang="en-US" altLang="zh-CN" sz="2000" dirty="0"/>
              <a:t>30000</a:t>
            </a:r>
            <a:r>
              <a:rPr lang="zh-CN" altLang="en-US" sz="2000" dirty="0"/>
              <a:t>只股票，平均每月超过</a:t>
            </a:r>
            <a:r>
              <a:rPr lang="en-US" altLang="zh-CN" sz="2000" dirty="0"/>
              <a:t>6200</a:t>
            </a:r>
            <a:r>
              <a:rPr lang="zh-CN" altLang="en-US" sz="2000" dirty="0"/>
              <a:t>只股票；</a:t>
            </a:r>
          </a:p>
          <a:p>
            <a:pPr marL="342900" indent="-342900">
              <a:buFont typeface="Arial" panose="020B0604020202020204" pitchFamily="34" charset="0"/>
              <a:buChar char="•"/>
            </a:pPr>
            <a:r>
              <a:rPr lang="zh-CN" altLang="en-US" sz="2000" dirty="0">
                <a:sym typeface="+mn-ea"/>
              </a:rPr>
              <a:t>无风险利率（国债利率）；</a:t>
            </a:r>
          </a:p>
          <a:p>
            <a:pPr marL="342900" indent="-342900">
              <a:buFont typeface="Arial" panose="020B0604020202020204" pitchFamily="34" charset="0"/>
              <a:buChar char="•"/>
            </a:pPr>
            <a:r>
              <a:rPr lang="en-US" altLang="zh-CN" sz="2000" dirty="0">
                <a:sym typeface="+mn-ea"/>
              </a:rPr>
              <a:t>94</a:t>
            </a:r>
            <a:r>
              <a:rPr lang="zh-CN" altLang="en-US" sz="2000" dirty="0">
                <a:sym typeface="+mn-ea"/>
              </a:rPr>
              <a:t>个公司层面的因子、</a:t>
            </a:r>
            <a:r>
              <a:rPr lang="en-US" altLang="zh-CN" sz="2000" dirty="0">
                <a:sym typeface="+mn-ea"/>
              </a:rPr>
              <a:t>8</a:t>
            </a:r>
            <a:r>
              <a:rPr lang="zh-CN" altLang="en-US" sz="2000" dirty="0">
                <a:sym typeface="+mn-ea"/>
              </a:rPr>
              <a:t>个宏观预测因子、</a:t>
            </a:r>
            <a:r>
              <a:rPr lang="en-US" altLang="zh-CN" sz="2000" dirty="0">
                <a:sym typeface="+mn-ea"/>
              </a:rPr>
              <a:t>74</a:t>
            </a:r>
            <a:r>
              <a:rPr lang="zh-CN" altLang="en-US" sz="2000" dirty="0">
                <a:sym typeface="+mn-ea"/>
              </a:rPr>
              <a:t>个行业虚拟变量、前两者做交互项，总共</a:t>
            </a:r>
            <a:r>
              <a:rPr lang="en-US" altLang="zh-CN" sz="2000" dirty="0">
                <a:sym typeface="+mn-ea"/>
              </a:rPr>
              <a:t>920</a:t>
            </a:r>
            <a:r>
              <a:rPr lang="zh-CN" altLang="en-US" sz="2000" dirty="0">
                <a:sym typeface="+mn-ea"/>
              </a:rPr>
              <a:t>个变量</a:t>
            </a:r>
            <a:endParaRPr lang="zh-CN" altLang="en-US" sz="2000" dirty="0"/>
          </a:p>
        </p:txBody>
      </p:sp>
      <p:sp>
        <p:nvSpPr>
          <p:cNvPr id="3" name="文本框 2"/>
          <p:cNvSpPr txBox="1"/>
          <p:nvPr/>
        </p:nvSpPr>
        <p:spPr>
          <a:xfrm>
            <a:off x="478155" y="3393440"/>
            <a:ext cx="1363980" cy="398780"/>
          </a:xfrm>
          <a:prstGeom prst="rect">
            <a:avLst/>
          </a:prstGeom>
          <a:solidFill>
            <a:srgbClr val="9C0308"/>
          </a:solidFill>
        </p:spPr>
        <p:txBody>
          <a:bodyPr wrap="square" rtlCol="0">
            <a:spAutoFit/>
          </a:bodyPr>
          <a:lstStyle/>
          <a:p>
            <a:pPr algn="ctr"/>
            <a:r>
              <a:rPr lang="zh-CN" altLang="en-US" sz="2000" dirty="0">
                <a:solidFill>
                  <a:schemeClr val="bg1"/>
                </a:solidFill>
              </a:rPr>
              <a:t>模型比较</a:t>
            </a:r>
          </a:p>
        </p:txBody>
      </p:sp>
      <p:sp>
        <p:nvSpPr>
          <p:cNvPr id="5" name="文本框 4"/>
          <p:cNvSpPr txBox="1"/>
          <p:nvPr/>
        </p:nvSpPr>
        <p:spPr>
          <a:xfrm>
            <a:off x="478790" y="3792220"/>
            <a:ext cx="4149725" cy="101473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月度样本外个股预测表现</a:t>
            </a:r>
          </a:p>
          <a:p>
            <a:pPr marL="342900" indent="-342900">
              <a:buFont typeface="Arial" panose="020B0604020202020204" pitchFamily="34" charset="0"/>
              <a:buChar char="•"/>
            </a:pPr>
            <a:r>
              <a:rPr lang="zh-CN" altLang="en-US" sz="2000" dirty="0"/>
              <a:t>年度</a:t>
            </a:r>
            <a:r>
              <a:rPr lang="zh-CN" altLang="en-US" sz="2000" dirty="0">
                <a:sym typeface="+mn-ea"/>
              </a:rPr>
              <a:t>样本外个股预测表现</a:t>
            </a:r>
            <a:endParaRPr lang="zh-CN" altLang="en-US" sz="2000" dirty="0"/>
          </a:p>
          <a:p>
            <a:pPr marL="342900" indent="-342900">
              <a:buFont typeface="Arial" panose="020B0604020202020204" pitchFamily="34" charset="0"/>
              <a:buChar char="•"/>
            </a:pPr>
            <a:r>
              <a:rPr lang="zh-CN" altLang="en-US" sz="2000" dirty="0"/>
              <a:t>Diebold-Mariano 检验</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3225</TotalTime>
  <Words>7723</Words>
  <Application>Microsoft Office PowerPoint</Application>
  <PresentationFormat>宽屏</PresentationFormat>
  <Paragraphs>762</Paragraphs>
  <Slides>73</Slides>
  <Notes>61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73</vt:i4>
      </vt:variant>
    </vt:vector>
  </HeadingPairs>
  <TitlesOfParts>
    <vt:vector size="84" baseType="lpstr">
      <vt:lpstr>-apple-system</vt:lpstr>
      <vt:lpstr>Lato</vt:lpstr>
      <vt:lpstr>宋体</vt:lpstr>
      <vt:lpstr>微软雅黑</vt:lpstr>
      <vt:lpstr>Arial</vt:lpstr>
      <vt:lpstr>Calibri</vt:lpstr>
      <vt:lpstr>Cambria Math</vt:lpstr>
      <vt:lpstr>Times New Roman</vt:lpstr>
      <vt:lpstr>Wingdings</vt:lpstr>
      <vt:lpstr>Office 主题</vt:lpstr>
      <vt:lpstr>Equation.DSMT4</vt:lpstr>
      <vt:lpstr>PowerPoint 演示文稿</vt:lpstr>
      <vt:lpstr>ML内培</vt:lpstr>
      <vt:lpstr> 为什么将ML用到资产风险溢价问题中</vt:lpstr>
      <vt:lpstr>为什么将ML用到资产风险溢价问题中</vt:lpstr>
      <vt:lpstr>模型——线性</vt:lpstr>
      <vt:lpstr>模型——线性</vt:lpstr>
      <vt:lpstr>模型——非线性</vt:lpstr>
      <vt:lpstr>模型评价——样本外R方</vt:lpstr>
      <vt:lpstr>实证研究</vt:lpstr>
      <vt:lpstr>实证研究</vt:lpstr>
      <vt:lpstr>实证研究</vt:lpstr>
      <vt:lpstr>实证研究</vt:lpstr>
      <vt:lpstr>实证研究</vt:lpstr>
      <vt:lpstr>实证研究</vt:lpstr>
      <vt:lpstr>结论</vt:lpstr>
      <vt:lpstr>ML内培</vt:lpstr>
      <vt:lpstr>Uncertainty-Aware Lookahead Factor Models for Quantitative Investing</vt:lpstr>
      <vt:lpstr>LFMs</vt:lpstr>
      <vt:lpstr>基本面预测</vt:lpstr>
      <vt:lpstr>基本面预测</vt:lpstr>
      <vt:lpstr>不确定性预测</vt:lpstr>
      <vt:lpstr>模型输入</vt:lpstr>
      <vt:lpstr>模型输入</vt:lpstr>
      <vt:lpstr>实证结果</vt:lpstr>
      <vt:lpstr>实证结果</vt:lpstr>
      <vt:lpstr>实证结果</vt:lpstr>
      <vt:lpstr>总结</vt:lpstr>
      <vt:lpstr>References</vt:lpstr>
      <vt:lpstr>Appendix: LSTM</vt:lpstr>
      <vt:lpstr>ML内培</vt:lpstr>
      <vt:lpstr>NLP Practical applications in financial news</vt:lpstr>
      <vt:lpstr>NLP Practical applications in financial news</vt:lpstr>
      <vt:lpstr>NLP Practical applications in financial news</vt:lpstr>
      <vt:lpstr>NLP Practical applications in financial news</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Natrual Language Processing</vt:lpstr>
      <vt:lpstr>DL Framework for News-oriented Stock Trend Prediction</vt:lpstr>
      <vt:lpstr>DL Framework for News-oriented Stock Trend Prediction</vt:lpstr>
      <vt:lpstr>DL Framework for News-oriented Stock Trend Prediction</vt:lpstr>
      <vt:lpstr>Problem Statement</vt:lpstr>
      <vt:lpstr>Hybrid Attention Network (HAN)</vt:lpstr>
      <vt:lpstr>Self-paced Learning Mechanism</vt:lpstr>
      <vt:lpstr>Experiment</vt:lpstr>
      <vt:lpstr>Experiment</vt:lpstr>
      <vt:lpstr>Experiment</vt:lpstr>
      <vt:lpstr>Experiment</vt:lpstr>
      <vt:lpstr>Experiment</vt:lpstr>
      <vt:lpstr>Conclusion</vt:lpstr>
      <vt:lpstr>Reference</vt:lpstr>
      <vt:lpstr>ML内培</vt:lpstr>
      <vt:lpstr>ML在量化投资中的常见误区</vt:lpstr>
      <vt:lpstr>ML在量化投资中的常见误区</vt:lpstr>
      <vt:lpstr>ML在量化投资中的常见误区</vt:lpstr>
      <vt:lpstr>ML在量化投资中的常见误区</vt:lpstr>
      <vt:lpstr>ML在量化投资中的常见误区</vt:lpstr>
      <vt:lpstr>ML在量化投资中的常见误区</vt:lpstr>
      <vt:lpstr>ML在量化投资中的常见误区</vt:lpstr>
      <vt:lpstr>ML在量化投资中的常见误区</vt:lpstr>
      <vt:lpstr>ML在量化投资中的常见误区</vt:lpstr>
      <vt:lpstr>ML在量化投资中的常见误区</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renyanjia</dc:creator>
  <cp:lastModifiedBy>薛岚天</cp:lastModifiedBy>
  <cp:revision>362</cp:revision>
  <dcterms:created xsi:type="dcterms:W3CDTF">2016-03-04T04:52:50Z</dcterms:created>
  <dcterms:modified xsi:type="dcterms:W3CDTF">2020-11-02T11:45:07Z</dcterms:modified>
</cp:coreProperties>
</file>